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</p:sldIdLst>
  <p:sldSz cx="7620000" cy="19050000"/>
  <p:notesSz cx="7620000" cy="19050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71500" y="5905500"/>
            <a:ext cx="6477000" cy="4000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43000" y="10668000"/>
            <a:ext cx="5334000" cy="4762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1000" y="4381500"/>
            <a:ext cx="3314700" cy="1257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924300" y="4381500"/>
            <a:ext cx="3314700" cy="1257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620000" cy="19050000"/>
          </a:xfrm>
          <a:custGeom>
            <a:avLst/>
            <a:gdLst/>
            <a:ahLst/>
            <a:cxnLst/>
            <a:rect l="l" t="t" r="r" b="b"/>
            <a:pathLst>
              <a:path w="7620000" h="19050000">
                <a:moveTo>
                  <a:pt x="7619999" y="19049998"/>
                </a:moveTo>
                <a:lnTo>
                  <a:pt x="0" y="19049998"/>
                </a:lnTo>
                <a:lnTo>
                  <a:pt x="0" y="0"/>
                </a:lnTo>
                <a:lnTo>
                  <a:pt x="7619999" y="0"/>
                </a:lnTo>
                <a:lnTo>
                  <a:pt x="7619999" y="19049998"/>
                </a:lnTo>
                <a:close/>
              </a:path>
            </a:pathLst>
          </a:custGeom>
          <a:solidFill>
            <a:srgbClr val="1729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1000" y="762000"/>
            <a:ext cx="6858000" cy="304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1000" y="4381500"/>
            <a:ext cx="6858000" cy="1257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90800" y="17716500"/>
            <a:ext cx="2438400" cy="952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1000" y="17716500"/>
            <a:ext cx="1752600" cy="952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86400" y="17716500"/>
            <a:ext cx="1752600" cy="952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www.flooddefend.com/" TargetMode="External"/><Relationship Id="rId3" Type="http://schemas.openxmlformats.org/officeDocument/2006/relationships/image" Target="../media/image1.png"/><Relationship Id="rId4" Type="http://schemas.openxmlformats.org/officeDocument/2006/relationships/hyperlink" Target="https://www.flooddefend.com/product/fully-automatic-underground-garage-flood-barrier/" TargetMode="External"/><Relationship Id="rId5" Type="http://schemas.openxmlformats.org/officeDocument/2006/relationships/image" Target="../media/image2.jpg"/><Relationship Id="rId6" Type="http://schemas.openxmlformats.org/officeDocument/2006/relationships/hyperlink" Target="https://sites.google.com/view/floodpreventionproducts/blog/common-mistakes-to-avoid-when-using-a-flood-defense-barrier-infographic" TargetMode="Externa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www.flooddefend.com/product/fully-automatic-underground-garage-flood-barrier/" TargetMode="External"/><Relationship Id="rId3" Type="http://schemas.openxmlformats.org/officeDocument/2006/relationships/hyperlink" Target="https://floodbarriermanufacturer.blogspot.com/2026/06/The-Ultimate-Guide-to-Choosing-the-Right-Flood-Defense-Barrier-for-Your-Home.html" TargetMode="External"/><Relationship Id="rId4" Type="http://schemas.openxmlformats.org/officeDocument/2006/relationships/hyperlink" Target="https://sites.google.com/view/floodpreventionproducts/blog/common-mistakes-to-avoid-when-using-a-flood-defense-barrier-infographic" TargetMode="External"/><Relationship Id="rId5" Type="http://schemas.openxmlformats.org/officeDocument/2006/relationships/image" Target="../media/image3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www.flooddefend.com/contact/" TargetMode="External"/><Relationship Id="rId3" Type="http://schemas.openxmlformats.org/officeDocument/2006/relationships/image" Target="../media/image4.jpg"/><Relationship Id="rId4" Type="http://schemas.openxmlformats.org/officeDocument/2006/relationships/hyperlink" Target="https://www.flooddefend.com/" TargetMode="External"/><Relationship Id="rId5" Type="http://schemas.openxmlformats.org/officeDocument/2006/relationships/hyperlink" Target="https://theomnibuzz.com/how-a-flood-defense-barrier-can-save-your-home-from-disaster" TargetMode="External"/><Relationship Id="rId6" Type="http://schemas.openxmlformats.org/officeDocument/2006/relationships/hyperlink" Target="mailto:lucy@newflagtech.com" TargetMode="Externa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8020" y="5589244"/>
            <a:ext cx="5824220" cy="1800860"/>
          </a:xfrm>
          <a:custGeom>
            <a:avLst/>
            <a:gdLst/>
            <a:ahLst/>
            <a:cxnLst/>
            <a:rect l="l" t="t" r="r" b="b"/>
            <a:pathLst>
              <a:path w="5824220" h="1800859">
                <a:moveTo>
                  <a:pt x="5490584" y="1800796"/>
                </a:moveTo>
                <a:lnTo>
                  <a:pt x="333375" y="1800796"/>
                </a:lnTo>
                <a:lnTo>
                  <a:pt x="280908" y="1796643"/>
                </a:lnTo>
                <a:lnTo>
                  <a:pt x="230207" y="1784432"/>
                </a:lnTo>
                <a:lnTo>
                  <a:pt x="182165" y="1764532"/>
                </a:lnTo>
                <a:lnTo>
                  <a:pt x="137679" y="1737316"/>
                </a:lnTo>
                <a:lnTo>
                  <a:pt x="97643" y="1703153"/>
                </a:lnTo>
                <a:lnTo>
                  <a:pt x="63480" y="1663117"/>
                </a:lnTo>
                <a:lnTo>
                  <a:pt x="36264" y="1618631"/>
                </a:lnTo>
                <a:lnTo>
                  <a:pt x="16364" y="1570589"/>
                </a:lnTo>
                <a:lnTo>
                  <a:pt x="4152" y="1519887"/>
                </a:lnTo>
                <a:lnTo>
                  <a:pt x="0" y="1467421"/>
                </a:lnTo>
                <a:lnTo>
                  <a:pt x="0" y="333375"/>
                </a:lnTo>
                <a:lnTo>
                  <a:pt x="4152" y="280908"/>
                </a:lnTo>
                <a:lnTo>
                  <a:pt x="16364" y="230207"/>
                </a:lnTo>
                <a:lnTo>
                  <a:pt x="36264" y="182165"/>
                </a:lnTo>
                <a:lnTo>
                  <a:pt x="63480" y="137678"/>
                </a:lnTo>
                <a:lnTo>
                  <a:pt x="97643" y="97642"/>
                </a:lnTo>
                <a:lnTo>
                  <a:pt x="137679" y="63480"/>
                </a:lnTo>
                <a:lnTo>
                  <a:pt x="182165" y="36264"/>
                </a:lnTo>
                <a:lnTo>
                  <a:pt x="230207" y="16364"/>
                </a:lnTo>
                <a:lnTo>
                  <a:pt x="280908" y="4152"/>
                </a:lnTo>
                <a:lnTo>
                  <a:pt x="333375" y="0"/>
                </a:lnTo>
                <a:lnTo>
                  <a:pt x="5490584" y="0"/>
                </a:lnTo>
                <a:lnTo>
                  <a:pt x="5543050" y="4152"/>
                </a:lnTo>
                <a:lnTo>
                  <a:pt x="5593752" y="16364"/>
                </a:lnTo>
                <a:lnTo>
                  <a:pt x="5641793" y="36264"/>
                </a:lnTo>
                <a:lnTo>
                  <a:pt x="5686280" y="63480"/>
                </a:lnTo>
                <a:lnTo>
                  <a:pt x="5726315" y="97642"/>
                </a:lnTo>
                <a:lnTo>
                  <a:pt x="5760478" y="137678"/>
                </a:lnTo>
                <a:lnTo>
                  <a:pt x="5787695" y="182165"/>
                </a:lnTo>
                <a:lnTo>
                  <a:pt x="5807595" y="230207"/>
                </a:lnTo>
                <a:lnTo>
                  <a:pt x="5819806" y="280908"/>
                </a:lnTo>
                <a:lnTo>
                  <a:pt x="5823959" y="333375"/>
                </a:lnTo>
                <a:lnTo>
                  <a:pt x="5823959" y="1467421"/>
                </a:lnTo>
                <a:lnTo>
                  <a:pt x="5819806" y="1519887"/>
                </a:lnTo>
                <a:lnTo>
                  <a:pt x="5807595" y="1570589"/>
                </a:lnTo>
                <a:lnTo>
                  <a:pt x="5787695" y="1618631"/>
                </a:lnTo>
                <a:lnTo>
                  <a:pt x="5760478" y="1663117"/>
                </a:lnTo>
                <a:lnTo>
                  <a:pt x="5726315" y="1703153"/>
                </a:lnTo>
                <a:lnTo>
                  <a:pt x="5686280" y="1737316"/>
                </a:lnTo>
                <a:lnTo>
                  <a:pt x="5641793" y="1764532"/>
                </a:lnTo>
                <a:lnTo>
                  <a:pt x="5593752" y="1784432"/>
                </a:lnTo>
                <a:lnTo>
                  <a:pt x="5543050" y="1796643"/>
                </a:lnTo>
                <a:lnTo>
                  <a:pt x="5490584" y="1800796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98020" y="9826064"/>
            <a:ext cx="5824220" cy="1800860"/>
          </a:xfrm>
          <a:custGeom>
            <a:avLst/>
            <a:gdLst/>
            <a:ahLst/>
            <a:cxnLst/>
            <a:rect l="l" t="t" r="r" b="b"/>
            <a:pathLst>
              <a:path w="5824220" h="1800859">
                <a:moveTo>
                  <a:pt x="5490584" y="1800797"/>
                </a:moveTo>
                <a:lnTo>
                  <a:pt x="333375" y="1800797"/>
                </a:lnTo>
                <a:lnTo>
                  <a:pt x="280908" y="1796644"/>
                </a:lnTo>
                <a:lnTo>
                  <a:pt x="230207" y="1784432"/>
                </a:lnTo>
                <a:lnTo>
                  <a:pt x="182165" y="1764532"/>
                </a:lnTo>
                <a:lnTo>
                  <a:pt x="137679" y="1737316"/>
                </a:lnTo>
                <a:lnTo>
                  <a:pt x="97643" y="1703153"/>
                </a:lnTo>
                <a:lnTo>
                  <a:pt x="63480" y="1663117"/>
                </a:lnTo>
                <a:lnTo>
                  <a:pt x="36264" y="1618631"/>
                </a:lnTo>
                <a:lnTo>
                  <a:pt x="16364" y="1570589"/>
                </a:lnTo>
                <a:lnTo>
                  <a:pt x="4152" y="1519887"/>
                </a:lnTo>
                <a:lnTo>
                  <a:pt x="0" y="1467422"/>
                </a:lnTo>
                <a:lnTo>
                  <a:pt x="0" y="333375"/>
                </a:lnTo>
                <a:lnTo>
                  <a:pt x="4152" y="280908"/>
                </a:lnTo>
                <a:lnTo>
                  <a:pt x="16364" y="230206"/>
                </a:lnTo>
                <a:lnTo>
                  <a:pt x="36264" y="182165"/>
                </a:lnTo>
                <a:lnTo>
                  <a:pt x="63480" y="137678"/>
                </a:lnTo>
                <a:lnTo>
                  <a:pt x="97643" y="97642"/>
                </a:lnTo>
                <a:lnTo>
                  <a:pt x="137679" y="63480"/>
                </a:lnTo>
                <a:lnTo>
                  <a:pt x="182165" y="36264"/>
                </a:lnTo>
                <a:lnTo>
                  <a:pt x="230207" y="16364"/>
                </a:lnTo>
                <a:lnTo>
                  <a:pt x="280908" y="4152"/>
                </a:lnTo>
                <a:lnTo>
                  <a:pt x="333375" y="0"/>
                </a:lnTo>
                <a:lnTo>
                  <a:pt x="5490584" y="0"/>
                </a:lnTo>
                <a:lnTo>
                  <a:pt x="5543050" y="4152"/>
                </a:lnTo>
                <a:lnTo>
                  <a:pt x="5593752" y="16364"/>
                </a:lnTo>
                <a:lnTo>
                  <a:pt x="5641793" y="36264"/>
                </a:lnTo>
                <a:lnTo>
                  <a:pt x="5686280" y="63480"/>
                </a:lnTo>
                <a:lnTo>
                  <a:pt x="5726315" y="97642"/>
                </a:lnTo>
                <a:lnTo>
                  <a:pt x="5760478" y="137678"/>
                </a:lnTo>
                <a:lnTo>
                  <a:pt x="5787695" y="182165"/>
                </a:lnTo>
                <a:lnTo>
                  <a:pt x="5807595" y="230206"/>
                </a:lnTo>
                <a:lnTo>
                  <a:pt x="5819806" y="280908"/>
                </a:lnTo>
                <a:lnTo>
                  <a:pt x="5823959" y="333375"/>
                </a:lnTo>
                <a:lnTo>
                  <a:pt x="5823959" y="1467422"/>
                </a:lnTo>
                <a:lnTo>
                  <a:pt x="5819806" y="1519887"/>
                </a:lnTo>
                <a:lnTo>
                  <a:pt x="5807595" y="1570589"/>
                </a:lnTo>
                <a:lnTo>
                  <a:pt x="5787695" y="1618631"/>
                </a:lnTo>
                <a:lnTo>
                  <a:pt x="5760478" y="1663117"/>
                </a:lnTo>
                <a:lnTo>
                  <a:pt x="5726315" y="1703153"/>
                </a:lnTo>
                <a:lnTo>
                  <a:pt x="5686280" y="1737316"/>
                </a:lnTo>
                <a:lnTo>
                  <a:pt x="5641793" y="1764532"/>
                </a:lnTo>
                <a:lnTo>
                  <a:pt x="5593752" y="1784432"/>
                </a:lnTo>
                <a:lnTo>
                  <a:pt x="5543050" y="1796644"/>
                </a:lnTo>
                <a:lnTo>
                  <a:pt x="5490584" y="1800797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98020" y="14084134"/>
            <a:ext cx="5824220" cy="1800860"/>
          </a:xfrm>
          <a:custGeom>
            <a:avLst/>
            <a:gdLst/>
            <a:ahLst/>
            <a:cxnLst/>
            <a:rect l="l" t="t" r="r" b="b"/>
            <a:pathLst>
              <a:path w="5824220" h="1800859">
                <a:moveTo>
                  <a:pt x="5490584" y="1800796"/>
                </a:moveTo>
                <a:lnTo>
                  <a:pt x="333375" y="1800796"/>
                </a:lnTo>
                <a:lnTo>
                  <a:pt x="280908" y="1796643"/>
                </a:lnTo>
                <a:lnTo>
                  <a:pt x="230207" y="1784431"/>
                </a:lnTo>
                <a:lnTo>
                  <a:pt x="182165" y="1764532"/>
                </a:lnTo>
                <a:lnTo>
                  <a:pt x="137679" y="1737315"/>
                </a:lnTo>
                <a:lnTo>
                  <a:pt x="97643" y="1703153"/>
                </a:lnTo>
                <a:lnTo>
                  <a:pt x="63480" y="1663117"/>
                </a:lnTo>
                <a:lnTo>
                  <a:pt x="36264" y="1618631"/>
                </a:lnTo>
                <a:lnTo>
                  <a:pt x="16364" y="1570589"/>
                </a:lnTo>
                <a:lnTo>
                  <a:pt x="4152" y="1519887"/>
                </a:lnTo>
                <a:lnTo>
                  <a:pt x="0" y="1467421"/>
                </a:lnTo>
                <a:lnTo>
                  <a:pt x="0" y="333375"/>
                </a:lnTo>
                <a:lnTo>
                  <a:pt x="4152" y="280909"/>
                </a:lnTo>
                <a:lnTo>
                  <a:pt x="16364" y="230207"/>
                </a:lnTo>
                <a:lnTo>
                  <a:pt x="36264" y="182165"/>
                </a:lnTo>
                <a:lnTo>
                  <a:pt x="63480" y="137679"/>
                </a:lnTo>
                <a:lnTo>
                  <a:pt x="97643" y="97643"/>
                </a:lnTo>
                <a:lnTo>
                  <a:pt x="137679" y="63480"/>
                </a:lnTo>
                <a:lnTo>
                  <a:pt x="182165" y="36264"/>
                </a:lnTo>
                <a:lnTo>
                  <a:pt x="230207" y="16364"/>
                </a:lnTo>
                <a:lnTo>
                  <a:pt x="280908" y="4152"/>
                </a:lnTo>
                <a:lnTo>
                  <a:pt x="333375" y="0"/>
                </a:lnTo>
                <a:lnTo>
                  <a:pt x="5490584" y="0"/>
                </a:lnTo>
                <a:lnTo>
                  <a:pt x="5543050" y="4152"/>
                </a:lnTo>
                <a:lnTo>
                  <a:pt x="5593752" y="16364"/>
                </a:lnTo>
                <a:lnTo>
                  <a:pt x="5641793" y="36264"/>
                </a:lnTo>
                <a:lnTo>
                  <a:pt x="5686280" y="63480"/>
                </a:lnTo>
                <a:lnTo>
                  <a:pt x="5726315" y="97643"/>
                </a:lnTo>
                <a:lnTo>
                  <a:pt x="5760478" y="137679"/>
                </a:lnTo>
                <a:lnTo>
                  <a:pt x="5787695" y="182165"/>
                </a:lnTo>
                <a:lnTo>
                  <a:pt x="5807595" y="230207"/>
                </a:lnTo>
                <a:lnTo>
                  <a:pt x="5819806" y="280909"/>
                </a:lnTo>
                <a:lnTo>
                  <a:pt x="5823959" y="333375"/>
                </a:lnTo>
                <a:lnTo>
                  <a:pt x="5823959" y="1467421"/>
                </a:lnTo>
                <a:lnTo>
                  <a:pt x="5819806" y="1519887"/>
                </a:lnTo>
                <a:lnTo>
                  <a:pt x="5807595" y="1570589"/>
                </a:lnTo>
                <a:lnTo>
                  <a:pt x="5787695" y="1618631"/>
                </a:lnTo>
                <a:lnTo>
                  <a:pt x="5760478" y="1663117"/>
                </a:lnTo>
                <a:lnTo>
                  <a:pt x="5726315" y="1703153"/>
                </a:lnTo>
                <a:lnTo>
                  <a:pt x="5686280" y="1737315"/>
                </a:lnTo>
                <a:lnTo>
                  <a:pt x="5641793" y="1764532"/>
                </a:lnTo>
                <a:lnTo>
                  <a:pt x="5593752" y="1784431"/>
                </a:lnTo>
                <a:lnTo>
                  <a:pt x="5543050" y="1796643"/>
                </a:lnTo>
                <a:lnTo>
                  <a:pt x="5490584" y="1800796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98020" y="7785726"/>
            <a:ext cx="5821045" cy="1718945"/>
          </a:xfrm>
          <a:custGeom>
            <a:avLst/>
            <a:gdLst/>
            <a:ahLst/>
            <a:cxnLst/>
            <a:rect l="l" t="t" r="r" b="b"/>
            <a:pathLst>
              <a:path w="5821045" h="1718945">
                <a:moveTo>
                  <a:pt x="5490583" y="1718690"/>
                </a:moveTo>
                <a:lnTo>
                  <a:pt x="333375" y="1718690"/>
                </a:lnTo>
                <a:lnTo>
                  <a:pt x="280908" y="1714537"/>
                </a:lnTo>
                <a:lnTo>
                  <a:pt x="230207" y="1702325"/>
                </a:lnTo>
                <a:lnTo>
                  <a:pt x="182165" y="1682426"/>
                </a:lnTo>
                <a:lnTo>
                  <a:pt x="137679" y="1655209"/>
                </a:lnTo>
                <a:lnTo>
                  <a:pt x="97643" y="1621047"/>
                </a:lnTo>
                <a:lnTo>
                  <a:pt x="63480" y="1581011"/>
                </a:lnTo>
                <a:lnTo>
                  <a:pt x="36264" y="1536524"/>
                </a:lnTo>
                <a:lnTo>
                  <a:pt x="16364" y="1488483"/>
                </a:lnTo>
                <a:lnTo>
                  <a:pt x="4153" y="1437781"/>
                </a:lnTo>
                <a:lnTo>
                  <a:pt x="0" y="1385315"/>
                </a:lnTo>
                <a:lnTo>
                  <a:pt x="0" y="333375"/>
                </a:lnTo>
                <a:lnTo>
                  <a:pt x="4153" y="280908"/>
                </a:lnTo>
                <a:lnTo>
                  <a:pt x="16364" y="230207"/>
                </a:lnTo>
                <a:lnTo>
                  <a:pt x="36264" y="182165"/>
                </a:lnTo>
                <a:lnTo>
                  <a:pt x="63480" y="137678"/>
                </a:lnTo>
                <a:lnTo>
                  <a:pt x="97643" y="97643"/>
                </a:lnTo>
                <a:lnTo>
                  <a:pt x="137679" y="63480"/>
                </a:lnTo>
                <a:lnTo>
                  <a:pt x="182165" y="36264"/>
                </a:lnTo>
                <a:lnTo>
                  <a:pt x="230207" y="16364"/>
                </a:lnTo>
                <a:lnTo>
                  <a:pt x="280908" y="4153"/>
                </a:lnTo>
                <a:lnTo>
                  <a:pt x="333375" y="0"/>
                </a:lnTo>
                <a:lnTo>
                  <a:pt x="5490583" y="0"/>
                </a:lnTo>
                <a:lnTo>
                  <a:pt x="5543050" y="4153"/>
                </a:lnTo>
                <a:lnTo>
                  <a:pt x="5593751" y="16364"/>
                </a:lnTo>
                <a:lnTo>
                  <a:pt x="5641793" y="36264"/>
                </a:lnTo>
                <a:lnTo>
                  <a:pt x="5686279" y="63480"/>
                </a:lnTo>
                <a:lnTo>
                  <a:pt x="5726315" y="97643"/>
                </a:lnTo>
                <a:lnTo>
                  <a:pt x="5760478" y="137678"/>
                </a:lnTo>
                <a:lnTo>
                  <a:pt x="5787694" y="182165"/>
                </a:lnTo>
                <a:lnTo>
                  <a:pt x="5807594" y="230207"/>
                </a:lnTo>
                <a:lnTo>
                  <a:pt x="5819805" y="280908"/>
                </a:lnTo>
                <a:lnTo>
                  <a:pt x="5820720" y="292461"/>
                </a:lnTo>
                <a:lnTo>
                  <a:pt x="5820720" y="1426228"/>
                </a:lnTo>
                <a:lnTo>
                  <a:pt x="5807594" y="1488483"/>
                </a:lnTo>
                <a:lnTo>
                  <a:pt x="5787694" y="1536524"/>
                </a:lnTo>
                <a:lnTo>
                  <a:pt x="5760478" y="1581011"/>
                </a:lnTo>
                <a:lnTo>
                  <a:pt x="5726315" y="1621047"/>
                </a:lnTo>
                <a:lnTo>
                  <a:pt x="5686279" y="1655209"/>
                </a:lnTo>
                <a:lnTo>
                  <a:pt x="5641793" y="1682426"/>
                </a:lnTo>
                <a:lnTo>
                  <a:pt x="5593751" y="1702325"/>
                </a:lnTo>
                <a:lnTo>
                  <a:pt x="5543050" y="1714537"/>
                </a:lnTo>
                <a:lnTo>
                  <a:pt x="5490583" y="1718690"/>
                </a:lnTo>
                <a:close/>
              </a:path>
            </a:pathLst>
          </a:custGeom>
          <a:solidFill>
            <a:srgbClr val="0097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98020" y="12051119"/>
            <a:ext cx="5821045" cy="1718945"/>
          </a:xfrm>
          <a:custGeom>
            <a:avLst/>
            <a:gdLst/>
            <a:ahLst/>
            <a:cxnLst/>
            <a:rect l="l" t="t" r="r" b="b"/>
            <a:pathLst>
              <a:path w="5821045" h="1718944">
                <a:moveTo>
                  <a:pt x="5490583" y="1718690"/>
                </a:moveTo>
                <a:lnTo>
                  <a:pt x="333375" y="1718690"/>
                </a:lnTo>
                <a:lnTo>
                  <a:pt x="280908" y="1714537"/>
                </a:lnTo>
                <a:lnTo>
                  <a:pt x="230207" y="1702325"/>
                </a:lnTo>
                <a:lnTo>
                  <a:pt x="182165" y="1682426"/>
                </a:lnTo>
                <a:lnTo>
                  <a:pt x="137679" y="1655209"/>
                </a:lnTo>
                <a:lnTo>
                  <a:pt x="97643" y="1621047"/>
                </a:lnTo>
                <a:lnTo>
                  <a:pt x="63480" y="1581011"/>
                </a:lnTo>
                <a:lnTo>
                  <a:pt x="36264" y="1536524"/>
                </a:lnTo>
                <a:lnTo>
                  <a:pt x="16364" y="1488482"/>
                </a:lnTo>
                <a:lnTo>
                  <a:pt x="4153" y="1437781"/>
                </a:lnTo>
                <a:lnTo>
                  <a:pt x="0" y="1385315"/>
                </a:lnTo>
                <a:lnTo>
                  <a:pt x="0" y="333375"/>
                </a:lnTo>
                <a:lnTo>
                  <a:pt x="4153" y="280908"/>
                </a:lnTo>
                <a:lnTo>
                  <a:pt x="16364" y="230207"/>
                </a:lnTo>
                <a:lnTo>
                  <a:pt x="36264" y="182165"/>
                </a:lnTo>
                <a:lnTo>
                  <a:pt x="63480" y="137679"/>
                </a:lnTo>
                <a:lnTo>
                  <a:pt x="97643" y="97643"/>
                </a:lnTo>
                <a:lnTo>
                  <a:pt x="137679" y="63480"/>
                </a:lnTo>
                <a:lnTo>
                  <a:pt x="182165" y="36264"/>
                </a:lnTo>
                <a:lnTo>
                  <a:pt x="230207" y="16364"/>
                </a:lnTo>
                <a:lnTo>
                  <a:pt x="280908" y="4153"/>
                </a:lnTo>
                <a:lnTo>
                  <a:pt x="333375" y="0"/>
                </a:lnTo>
                <a:lnTo>
                  <a:pt x="5490583" y="0"/>
                </a:lnTo>
                <a:lnTo>
                  <a:pt x="5543050" y="4153"/>
                </a:lnTo>
                <a:lnTo>
                  <a:pt x="5593751" y="16364"/>
                </a:lnTo>
                <a:lnTo>
                  <a:pt x="5641793" y="36264"/>
                </a:lnTo>
                <a:lnTo>
                  <a:pt x="5686279" y="63480"/>
                </a:lnTo>
                <a:lnTo>
                  <a:pt x="5726315" y="97643"/>
                </a:lnTo>
                <a:lnTo>
                  <a:pt x="5760478" y="137679"/>
                </a:lnTo>
                <a:lnTo>
                  <a:pt x="5787694" y="182165"/>
                </a:lnTo>
                <a:lnTo>
                  <a:pt x="5807594" y="230207"/>
                </a:lnTo>
                <a:lnTo>
                  <a:pt x="5819805" y="280908"/>
                </a:lnTo>
                <a:lnTo>
                  <a:pt x="5820720" y="292461"/>
                </a:lnTo>
                <a:lnTo>
                  <a:pt x="5820720" y="1426228"/>
                </a:lnTo>
                <a:lnTo>
                  <a:pt x="5807594" y="1488482"/>
                </a:lnTo>
                <a:lnTo>
                  <a:pt x="5787694" y="1536524"/>
                </a:lnTo>
                <a:lnTo>
                  <a:pt x="5760478" y="1581011"/>
                </a:lnTo>
                <a:lnTo>
                  <a:pt x="5726315" y="1621047"/>
                </a:lnTo>
                <a:lnTo>
                  <a:pt x="5686279" y="1655209"/>
                </a:lnTo>
                <a:lnTo>
                  <a:pt x="5641793" y="1682426"/>
                </a:lnTo>
                <a:lnTo>
                  <a:pt x="5593751" y="1702325"/>
                </a:lnTo>
                <a:lnTo>
                  <a:pt x="5543050" y="1714537"/>
                </a:lnTo>
                <a:lnTo>
                  <a:pt x="5490583" y="1718690"/>
                </a:lnTo>
                <a:close/>
              </a:path>
            </a:pathLst>
          </a:custGeom>
          <a:solidFill>
            <a:srgbClr val="0097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98020" y="16328239"/>
            <a:ext cx="5821045" cy="1718945"/>
          </a:xfrm>
          <a:custGeom>
            <a:avLst/>
            <a:gdLst/>
            <a:ahLst/>
            <a:cxnLst/>
            <a:rect l="l" t="t" r="r" b="b"/>
            <a:pathLst>
              <a:path w="5821045" h="1718944">
                <a:moveTo>
                  <a:pt x="5490583" y="1718690"/>
                </a:moveTo>
                <a:lnTo>
                  <a:pt x="333375" y="1718690"/>
                </a:lnTo>
                <a:lnTo>
                  <a:pt x="280908" y="1714538"/>
                </a:lnTo>
                <a:lnTo>
                  <a:pt x="230207" y="1702326"/>
                </a:lnTo>
                <a:lnTo>
                  <a:pt x="182165" y="1682426"/>
                </a:lnTo>
                <a:lnTo>
                  <a:pt x="137679" y="1655210"/>
                </a:lnTo>
                <a:lnTo>
                  <a:pt x="97643" y="1621048"/>
                </a:lnTo>
                <a:lnTo>
                  <a:pt x="63480" y="1581011"/>
                </a:lnTo>
                <a:lnTo>
                  <a:pt x="36264" y="1536525"/>
                </a:lnTo>
                <a:lnTo>
                  <a:pt x="16364" y="1488483"/>
                </a:lnTo>
                <a:lnTo>
                  <a:pt x="4153" y="1437782"/>
                </a:lnTo>
                <a:lnTo>
                  <a:pt x="0" y="1385316"/>
                </a:lnTo>
                <a:lnTo>
                  <a:pt x="0" y="333375"/>
                </a:lnTo>
                <a:lnTo>
                  <a:pt x="4153" y="280909"/>
                </a:lnTo>
                <a:lnTo>
                  <a:pt x="16364" y="230207"/>
                </a:lnTo>
                <a:lnTo>
                  <a:pt x="36264" y="182165"/>
                </a:lnTo>
                <a:lnTo>
                  <a:pt x="63480" y="137679"/>
                </a:lnTo>
                <a:lnTo>
                  <a:pt x="97643" y="97643"/>
                </a:lnTo>
                <a:lnTo>
                  <a:pt x="137679" y="63480"/>
                </a:lnTo>
                <a:lnTo>
                  <a:pt x="182165" y="36264"/>
                </a:lnTo>
                <a:lnTo>
                  <a:pt x="230207" y="16365"/>
                </a:lnTo>
                <a:lnTo>
                  <a:pt x="280908" y="4153"/>
                </a:lnTo>
                <a:lnTo>
                  <a:pt x="333375" y="0"/>
                </a:lnTo>
                <a:lnTo>
                  <a:pt x="5490583" y="0"/>
                </a:lnTo>
                <a:lnTo>
                  <a:pt x="5543050" y="4153"/>
                </a:lnTo>
                <a:lnTo>
                  <a:pt x="5593751" y="16365"/>
                </a:lnTo>
                <a:lnTo>
                  <a:pt x="5641793" y="36264"/>
                </a:lnTo>
                <a:lnTo>
                  <a:pt x="5686279" y="63480"/>
                </a:lnTo>
                <a:lnTo>
                  <a:pt x="5726315" y="97643"/>
                </a:lnTo>
                <a:lnTo>
                  <a:pt x="5760478" y="137679"/>
                </a:lnTo>
                <a:lnTo>
                  <a:pt x="5787694" y="182165"/>
                </a:lnTo>
                <a:lnTo>
                  <a:pt x="5807594" y="230207"/>
                </a:lnTo>
                <a:lnTo>
                  <a:pt x="5819805" y="280909"/>
                </a:lnTo>
                <a:lnTo>
                  <a:pt x="5820720" y="292462"/>
                </a:lnTo>
                <a:lnTo>
                  <a:pt x="5820720" y="1426229"/>
                </a:lnTo>
                <a:lnTo>
                  <a:pt x="5807594" y="1488483"/>
                </a:lnTo>
                <a:lnTo>
                  <a:pt x="5787694" y="1536525"/>
                </a:lnTo>
                <a:lnTo>
                  <a:pt x="5760478" y="1581011"/>
                </a:lnTo>
                <a:lnTo>
                  <a:pt x="5726315" y="1621048"/>
                </a:lnTo>
                <a:lnTo>
                  <a:pt x="5686279" y="1655210"/>
                </a:lnTo>
                <a:lnTo>
                  <a:pt x="5641793" y="1682426"/>
                </a:lnTo>
                <a:lnTo>
                  <a:pt x="5593751" y="1702326"/>
                </a:lnTo>
                <a:lnTo>
                  <a:pt x="5543050" y="1714538"/>
                </a:lnTo>
                <a:lnTo>
                  <a:pt x="5490583" y="1718690"/>
                </a:lnTo>
                <a:close/>
              </a:path>
            </a:pathLst>
          </a:custGeom>
          <a:solidFill>
            <a:srgbClr val="0097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72932" y="6976527"/>
            <a:ext cx="650240" cy="594995"/>
          </a:xfrm>
          <a:custGeom>
            <a:avLst/>
            <a:gdLst/>
            <a:ahLst/>
            <a:cxnLst/>
            <a:rect l="l" t="t" r="r" b="b"/>
            <a:pathLst>
              <a:path w="650240" h="594995">
                <a:moveTo>
                  <a:pt x="507300" y="594491"/>
                </a:moveTo>
                <a:lnTo>
                  <a:pt x="142875" y="594491"/>
                </a:lnTo>
                <a:lnTo>
                  <a:pt x="114871" y="591720"/>
                </a:lnTo>
                <a:lnTo>
                  <a:pt x="63607" y="570486"/>
                </a:lnTo>
                <a:lnTo>
                  <a:pt x="24004" y="530883"/>
                </a:lnTo>
                <a:lnTo>
                  <a:pt x="2770" y="479619"/>
                </a:lnTo>
                <a:lnTo>
                  <a:pt x="0" y="451616"/>
                </a:lnTo>
                <a:lnTo>
                  <a:pt x="0" y="142875"/>
                </a:lnTo>
                <a:lnTo>
                  <a:pt x="10875" y="88198"/>
                </a:lnTo>
                <a:lnTo>
                  <a:pt x="41847" y="41847"/>
                </a:lnTo>
                <a:lnTo>
                  <a:pt x="88199" y="10875"/>
                </a:lnTo>
                <a:lnTo>
                  <a:pt x="142875" y="0"/>
                </a:lnTo>
                <a:lnTo>
                  <a:pt x="507300" y="0"/>
                </a:lnTo>
                <a:lnTo>
                  <a:pt x="561976" y="10875"/>
                </a:lnTo>
                <a:lnTo>
                  <a:pt x="608328" y="41847"/>
                </a:lnTo>
                <a:lnTo>
                  <a:pt x="639300" y="88198"/>
                </a:lnTo>
                <a:lnTo>
                  <a:pt x="650175" y="142875"/>
                </a:lnTo>
                <a:lnTo>
                  <a:pt x="650175" y="451616"/>
                </a:lnTo>
                <a:lnTo>
                  <a:pt x="639300" y="506292"/>
                </a:lnTo>
                <a:lnTo>
                  <a:pt x="608328" y="552644"/>
                </a:lnTo>
                <a:lnTo>
                  <a:pt x="561976" y="583615"/>
                </a:lnTo>
                <a:lnTo>
                  <a:pt x="507300" y="594491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72932" y="11213345"/>
            <a:ext cx="650240" cy="594995"/>
          </a:xfrm>
          <a:custGeom>
            <a:avLst/>
            <a:gdLst/>
            <a:ahLst/>
            <a:cxnLst/>
            <a:rect l="l" t="t" r="r" b="b"/>
            <a:pathLst>
              <a:path w="650240" h="594995">
                <a:moveTo>
                  <a:pt x="507300" y="594491"/>
                </a:moveTo>
                <a:lnTo>
                  <a:pt x="142875" y="594491"/>
                </a:lnTo>
                <a:lnTo>
                  <a:pt x="114871" y="591720"/>
                </a:lnTo>
                <a:lnTo>
                  <a:pt x="63607" y="570486"/>
                </a:lnTo>
                <a:lnTo>
                  <a:pt x="24004" y="530883"/>
                </a:lnTo>
                <a:lnTo>
                  <a:pt x="2770" y="479620"/>
                </a:lnTo>
                <a:lnTo>
                  <a:pt x="0" y="451616"/>
                </a:lnTo>
                <a:lnTo>
                  <a:pt x="0" y="142875"/>
                </a:lnTo>
                <a:lnTo>
                  <a:pt x="10875" y="88198"/>
                </a:lnTo>
                <a:lnTo>
                  <a:pt x="41847" y="41847"/>
                </a:lnTo>
                <a:lnTo>
                  <a:pt x="88199" y="10875"/>
                </a:lnTo>
                <a:lnTo>
                  <a:pt x="142875" y="0"/>
                </a:lnTo>
                <a:lnTo>
                  <a:pt x="507300" y="0"/>
                </a:lnTo>
                <a:lnTo>
                  <a:pt x="561976" y="10875"/>
                </a:lnTo>
                <a:lnTo>
                  <a:pt x="608328" y="41847"/>
                </a:lnTo>
                <a:lnTo>
                  <a:pt x="639300" y="88198"/>
                </a:lnTo>
                <a:lnTo>
                  <a:pt x="650175" y="142875"/>
                </a:lnTo>
                <a:lnTo>
                  <a:pt x="650175" y="451616"/>
                </a:lnTo>
                <a:lnTo>
                  <a:pt x="639300" y="506292"/>
                </a:lnTo>
                <a:lnTo>
                  <a:pt x="608328" y="552644"/>
                </a:lnTo>
                <a:lnTo>
                  <a:pt x="561976" y="583615"/>
                </a:lnTo>
                <a:lnTo>
                  <a:pt x="507300" y="594491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72932" y="15471415"/>
            <a:ext cx="650240" cy="594995"/>
          </a:xfrm>
          <a:custGeom>
            <a:avLst/>
            <a:gdLst/>
            <a:ahLst/>
            <a:cxnLst/>
            <a:rect l="l" t="t" r="r" b="b"/>
            <a:pathLst>
              <a:path w="650240" h="594994">
                <a:moveTo>
                  <a:pt x="507300" y="594491"/>
                </a:moveTo>
                <a:lnTo>
                  <a:pt x="142875" y="594491"/>
                </a:lnTo>
                <a:lnTo>
                  <a:pt x="114871" y="591720"/>
                </a:lnTo>
                <a:lnTo>
                  <a:pt x="63607" y="570487"/>
                </a:lnTo>
                <a:lnTo>
                  <a:pt x="24004" y="530883"/>
                </a:lnTo>
                <a:lnTo>
                  <a:pt x="2770" y="479619"/>
                </a:lnTo>
                <a:lnTo>
                  <a:pt x="0" y="451616"/>
                </a:lnTo>
                <a:lnTo>
                  <a:pt x="0" y="142875"/>
                </a:lnTo>
                <a:lnTo>
                  <a:pt x="10875" y="88198"/>
                </a:lnTo>
                <a:lnTo>
                  <a:pt x="41847" y="41847"/>
                </a:lnTo>
                <a:lnTo>
                  <a:pt x="88199" y="10875"/>
                </a:lnTo>
                <a:lnTo>
                  <a:pt x="142875" y="0"/>
                </a:lnTo>
                <a:lnTo>
                  <a:pt x="507300" y="0"/>
                </a:lnTo>
                <a:lnTo>
                  <a:pt x="561976" y="10875"/>
                </a:lnTo>
                <a:lnTo>
                  <a:pt x="608328" y="41847"/>
                </a:lnTo>
                <a:lnTo>
                  <a:pt x="639300" y="88198"/>
                </a:lnTo>
                <a:lnTo>
                  <a:pt x="650175" y="142875"/>
                </a:lnTo>
                <a:lnTo>
                  <a:pt x="650175" y="451616"/>
                </a:lnTo>
                <a:lnTo>
                  <a:pt x="639300" y="506292"/>
                </a:lnTo>
                <a:lnTo>
                  <a:pt x="608328" y="552645"/>
                </a:lnTo>
                <a:lnTo>
                  <a:pt x="561976" y="583615"/>
                </a:lnTo>
                <a:lnTo>
                  <a:pt x="507300" y="594491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720183" y="5403521"/>
            <a:ext cx="466725" cy="433070"/>
          </a:xfrm>
          <a:custGeom>
            <a:avLst/>
            <a:gdLst/>
            <a:ahLst/>
            <a:cxnLst/>
            <a:rect l="l" t="t" r="r" b="b"/>
            <a:pathLst>
              <a:path w="466725" h="433070">
                <a:moveTo>
                  <a:pt x="323844" y="432744"/>
                </a:moveTo>
                <a:lnTo>
                  <a:pt x="142875" y="432744"/>
                </a:lnTo>
                <a:lnTo>
                  <a:pt x="114871" y="429973"/>
                </a:lnTo>
                <a:lnTo>
                  <a:pt x="63607" y="408739"/>
                </a:lnTo>
                <a:lnTo>
                  <a:pt x="24004" y="369136"/>
                </a:lnTo>
                <a:lnTo>
                  <a:pt x="2770" y="317872"/>
                </a:lnTo>
                <a:lnTo>
                  <a:pt x="0" y="289869"/>
                </a:lnTo>
                <a:lnTo>
                  <a:pt x="0" y="142875"/>
                </a:lnTo>
                <a:lnTo>
                  <a:pt x="10875" y="88199"/>
                </a:lnTo>
                <a:lnTo>
                  <a:pt x="41847" y="41847"/>
                </a:lnTo>
                <a:lnTo>
                  <a:pt x="88199" y="10875"/>
                </a:lnTo>
                <a:lnTo>
                  <a:pt x="142875" y="0"/>
                </a:lnTo>
                <a:lnTo>
                  <a:pt x="323844" y="0"/>
                </a:lnTo>
                <a:lnTo>
                  <a:pt x="378520" y="10875"/>
                </a:lnTo>
                <a:lnTo>
                  <a:pt x="424872" y="41847"/>
                </a:lnTo>
                <a:lnTo>
                  <a:pt x="455843" y="88199"/>
                </a:lnTo>
                <a:lnTo>
                  <a:pt x="466552" y="141183"/>
                </a:lnTo>
                <a:lnTo>
                  <a:pt x="466552" y="291560"/>
                </a:lnTo>
                <a:lnTo>
                  <a:pt x="455843" y="344545"/>
                </a:lnTo>
                <a:lnTo>
                  <a:pt x="424872" y="390897"/>
                </a:lnTo>
                <a:lnTo>
                  <a:pt x="378520" y="421868"/>
                </a:lnTo>
                <a:lnTo>
                  <a:pt x="323844" y="43274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851325" y="17210298"/>
            <a:ext cx="768985" cy="1701800"/>
          </a:xfrm>
          <a:custGeom>
            <a:avLst/>
            <a:gdLst/>
            <a:ahLst/>
            <a:cxnLst/>
            <a:rect l="l" t="t" r="r" b="b"/>
            <a:pathLst>
              <a:path w="768984" h="1701800">
                <a:moveTo>
                  <a:pt x="768674" y="1701799"/>
                </a:moveTo>
                <a:lnTo>
                  <a:pt x="715680" y="1701799"/>
                </a:lnTo>
                <a:lnTo>
                  <a:pt x="531448" y="1650999"/>
                </a:lnTo>
                <a:lnTo>
                  <a:pt x="487755" y="1625599"/>
                </a:lnTo>
                <a:lnTo>
                  <a:pt x="445184" y="1600199"/>
                </a:lnTo>
                <a:lnTo>
                  <a:pt x="403821" y="1574799"/>
                </a:lnTo>
                <a:lnTo>
                  <a:pt x="363754" y="1549399"/>
                </a:lnTo>
                <a:lnTo>
                  <a:pt x="325070" y="1523999"/>
                </a:lnTo>
                <a:lnTo>
                  <a:pt x="287856" y="1498599"/>
                </a:lnTo>
                <a:lnTo>
                  <a:pt x="252201" y="1460499"/>
                </a:lnTo>
                <a:lnTo>
                  <a:pt x="218477" y="1422399"/>
                </a:lnTo>
                <a:lnTo>
                  <a:pt x="187026" y="1384299"/>
                </a:lnTo>
                <a:lnTo>
                  <a:pt x="157883" y="1346199"/>
                </a:lnTo>
                <a:lnTo>
                  <a:pt x="131084" y="1308099"/>
                </a:lnTo>
                <a:lnTo>
                  <a:pt x="106666" y="1269999"/>
                </a:lnTo>
                <a:lnTo>
                  <a:pt x="84665" y="1219199"/>
                </a:lnTo>
                <a:lnTo>
                  <a:pt x="65117" y="1181099"/>
                </a:lnTo>
                <a:lnTo>
                  <a:pt x="48058" y="1130299"/>
                </a:lnTo>
                <a:lnTo>
                  <a:pt x="33524" y="1092199"/>
                </a:lnTo>
                <a:lnTo>
                  <a:pt x="21552" y="1041399"/>
                </a:lnTo>
                <a:lnTo>
                  <a:pt x="12177" y="990599"/>
                </a:lnTo>
                <a:lnTo>
                  <a:pt x="5436" y="952499"/>
                </a:lnTo>
                <a:lnTo>
                  <a:pt x="1364" y="901699"/>
                </a:lnTo>
                <a:lnTo>
                  <a:pt x="0" y="850899"/>
                </a:lnTo>
                <a:lnTo>
                  <a:pt x="1364" y="800099"/>
                </a:lnTo>
                <a:lnTo>
                  <a:pt x="5436" y="749299"/>
                </a:lnTo>
                <a:lnTo>
                  <a:pt x="12177" y="698499"/>
                </a:lnTo>
                <a:lnTo>
                  <a:pt x="21552" y="660399"/>
                </a:lnTo>
                <a:lnTo>
                  <a:pt x="33524" y="609599"/>
                </a:lnTo>
                <a:lnTo>
                  <a:pt x="48058" y="558799"/>
                </a:lnTo>
                <a:lnTo>
                  <a:pt x="65117" y="520699"/>
                </a:lnTo>
                <a:lnTo>
                  <a:pt x="84665" y="482599"/>
                </a:lnTo>
                <a:lnTo>
                  <a:pt x="106666" y="431799"/>
                </a:lnTo>
                <a:lnTo>
                  <a:pt x="131084" y="393699"/>
                </a:lnTo>
                <a:lnTo>
                  <a:pt x="157883" y="355599"/>
                </a:lnTo>
                <a:lnTo>
                  <a:pt x="187026" y="317499"/>
                </a:lnTo>
                <a:lnTo>
                  <a:pt x="218477" y="279399"/>
                </a:lnTo>
                <a:lnTo>
                  <a:pt x="252201" y="241299"/>
                </a:lnTo>
                <a:lnTo>
                  <a:pt x="287856" y="203199"/>
                </a:lnTo>
                <a:lnTo>
                  <a:pt x="325070" y="177799"/>
                </a:lnTo>
                <a:lnTo>
                  <a:pt x="363754" y="152399"/>
                </a:lnTo>
                <a:lnTo>
                  <a:pt x="403821" y="114299"/>
                </a:lnTo>
                <a:lnTo>
                  <a:pt x="445184" y="101599"/>
                </a:lnTo>
                <a:lnTo>
                  <a:pt x="487755" y="76199"/>
                </a:lnTo>
                <a:lnTo>
                  <a:pt x="531448" y="50799"/>
                </a:lnTo>
                <a:lnTo>
                  <a:pt x="576174" y="38099"/>
                </a:lnTo>
                <a:lnTo>
                  <a:pt x="715680" y="0"/>
                </a:lnTo>
                <a:lnTo>
                  <a:pt x="768674" y="0"/>
                </a:lnTo>
                <a:lnTo>
                  <a:pt x="768674" y="25399"/>
                </a:lnTo>
                <a:lnTo>
                  <a:pt x="760482" y="25399"/>
                </a:lnTo>
                <a:lnTo>
                  <a:pt x="614523" y="63499"/>
                </a:lnTo>
                <a:lnTo>
                  <a:pt x="567713" y="76199"/>
                </a:lnTo>
                <a:lnTo>
                  <a:pt x="522000" y="101599"/>
                </a:lnTo>
                <a:lnTo>
                  <a:pt x="477489" y="114299"/>
                </a:lnTo>
                <a:lnTo>
                  <a:pt x="434287" y="139699"/>
                </a:lnTo>
                <a:lnTo>
                  <a:pt x="392497" y="165099"/>
                </a:lnTo>
                <a:lnTo>
                  <a:pt x="352227" y="203199"/>
                </a:lnTo>
                <a:lnTo>
                  <a:pt x="313580" y="228599"/>
                </a:lnTo>
                <a:lnTo>
                  <a:pt x="276663" y="266699"/>
                </a:lnTo>
                <a:lnTo>
                  <a:pt x="241894" y="304799"/>
                </a:lnTo>
                <a:lnTo>
                  <a:pt x="209653" y="342899"/>
                </a:lnTo>
                <a:lnTo>
                  <a:pt x="179984" y="380999"/>
                </a:lnTo>
                <a:lnTo>
                  <a:pt x="152930" y="419099"/>
                </a:lnTo>
                <a:lnTo>
                  <a:pt x="128536" y="469899"/>
                </a:lnTo>
                <a:lnTo>
                  <a:pt x="106846" y="507999"/>
                </a:lnTo>
                <a:lnTo>
                  <a:pt x="87905" y="558799"/>
                </a:lnTo>
                <a:lnTo>
                  <a:pt x="71757" y="596899"/>
                </a:lnTo>
                <a:lnTo>
                  <a:pt x="58446" y="647699"/>
                </a:lnTo>
                <a:lnTo>
                  <a:pt x="48015" y="698499"/>
                </a:lnTo>
                <a:lnTo>
                  <a:pt x="40510" y="749299"/>
                </a:lnTo>
                <a:lnTo>
                  <a:pt x="35975" y="800099"/>
                </a:lnTo>
                <a:lnTo>
                  <a:pt x="34453" y="850899"/>
                </a:lnTo>
                <a:lnTo>
                  <a:pt x="35975" y="901699"/>
                </a:lnTo>
                <a:lnTo>
                  <a:pt x="40510" y="952499"/>
                </a:lnTo>
                <a:lnTo>
                  <a:pt x="48015" y="1003299"/>
                </a:lnTo>
                <a:lnTo>
                  <a:pt x="58446" y="1054099"/>
                </a:lnTo>
                <a:lnTo>
                  <a:pt x="71757" y="1092199"/>
                </a:lnTo>
                <a:lnTo>
                  <a:pt x="87905" y="1142999"/>
                </a:lnTo>
                <a:lnTo>
                  <a:pt x="106846" y="1193799"/>
                </a:lnTo>
                <a:lnTo>
                  <a:pt x="128536" y="1231899"/>
                </a:lnTo>
                <a:lnTo>
                  <a:pt x="152930" y="1282699"/>
                </a:lnTo>
                <a:lnTo>
                  <a:pt x="179984" y="1320799"/>
                </a:lnTo>
                <a:lnTo>
                  <a:pt x="209653" y="1358899"/>
                </a:lnTo>
                <a:lnTo>
                  <a:pt x="241894" y="1396999"/>
                </a:lnTo>
                <a:lnTo>
                  <a:pt x="276663" y="1435099"/>
                </a:lnTo>
                <a:lnTo>
                  <a:pt x="313580" y="1473199"/>
                </a:lnTo>
                <a:lnTo>
                  <a:pt x="352227" y="1498599"/>
                </a:lnTo>
                <a:lnTo>
                  <a:pt x="392497" y="1536699"/>
                </a:lnTo>
                <a:lnTo>
                  <a:pt x="434287" y="1562099"/>
                </a:lnTo>
                <a:lnTo>
                  <a:pt x="477489" y="1587499"/>
                </a:lnTo>
                <a:lnTo>
                  <a:pt x="522000" y="1600199"/>
                </a:lnTo>
                <a:lnTo>
                  <a:pt x="567713" y="1625599"/>
                </a:lnTo>
                <a:lnTo>
                  <a:pt x="760482" y="1676399"/>
                </a:lnTo>
                <a:lnTo>
                  <a:pt x="768674" y="1676399"/>
                </a:lnTo>
                <a:lnTo>
                  <a:pt x="768674" y="1701799"/>
                </a:lnTo>
                <a:close/>
              </a:path>
              <a:path w="768984" h="1701800">
                <a:moveTo>
                  <a:pt x="768674" y="1587499"/>
                </a:moveTo>
                <a:lnTo>
                  <a:pt x="763106" y="1587499"/>
                </a:lnTo>
                <a:lnTo>
                  <a:pt x="715038" y="1574799"/>
                </a:lnTo>
                <a:lnTo>
                  <a:pt x="667827" y="1574799"/>
                </a:lnTo>
                <a:lnTo>
                  <a:pt x="621593" y="1549399"/>
                </a:lnTo>
                <a:lnTo>
                  <a:pt x="532526" y="1523999"/>
                </a:lnTo>
                <a:lnTo>
                  <a:pt x="489931" y="1498599"/>
                </a:lnTo>
                <a:lnTo>
                  <a:pt x="448786" y="1473199"/>
                </a:lnTo>
                <a:lnTo>
                  <a:pt x="409209" y="1435099"/>
                </a:lnTo>
                <a:lnTo>
                  <a:pt x="371319" y="1409699"/>
                </a:lnTo>
                <a:lnTo>
                  <a:pt x="335234" y="1371599"/>
                </a:lnTo>
                <a:lnTo>
                  <a:pt x="301413" y="1346199"/>
                </a:lnTo>
                <a:lnTo>
                  <a:pt x="270270" y="1308099"/>
                </a:lnTo>
                <a:lnTo>
                  <a:pt x="241854" y="1257299"/>
                </a:lnTo>
                <a:lnTo>
                  <a:pt x="216216" y="1219199"/>
                </a:lnTo>
                <a:lnTo>
                  <a:pt x="193406" y="1181099"/>
                </a:lnTo>
                <a:lnTo>
                  <a:pt x="173474" y="1130299"/>
                </a:lnTo>
                <a:lnTo>
                  <a:pt x="156471" y="1092199"/>
                </a:lnTo>
                <a:lnTo>
                  <a:pt x="142446" y="1041399"/>
                </a:lnTo>
                <a:lnTo>
                  <a:pt x="131451" y="990599"/>
                </a:lnTo>
                <a:lnTo>
                  <a:pt x="123535" y="952499"/>
                </a:lnTo>
                <a:lnTo>
                  <a:pt x="118749" y="901699"/>
                </a:lnTo>
                <a:lnTo>
                  <a:pt x="117142" y="850899"/>
                </a:lnTo>
                <a:lnTo>
                  <a:pt x="118749" y="800099"/>
                </a:lnTo>
                <a:lnTo>
                  <a:pt x="123535" y="749299"/>
                </a:lnTo>
                <a:lnTo>
                  <a:pt x="131451" y="698499"/>
                </a:lnTo>
                <a:lnTo>
                  <a:pt x="142446" y="660399"/>
                </a:lnTo>
                <a:lnTo>
                  <a:pt x="156471" y="609599"/>
                </a:lnTo>
                <a:lnTo>
                  <a:pt x="173474" y="558799"/>
                </a:lnTo>
                <a:lnTo>
                  <a:pt x="193406" y="520699"/>
                </a:lnTo>
                <a:lnTo>
                  <a:pt x="216216" y="482599"/>
                </a:lnTo>
                <a:lnTo>
                  <a:pt x="241854" y="431799"/>
                </a:lnTo>
                <a:lnTo>
                  <a:pt x="270270" y="393699"/>
                </a:lnTo>
                <a:lnTo>
                  <a:pt x="301413" y="355599"/>
                </a:lnTo>
                <a:lnTo>
                  <a:pt x="335234" y="330199"/>
                </a:lnTo>
                <a:lnTo>
                  <a:pt x="371319" y="292099"/>
                </a:lnTo>
                <a:lnTo>
                  <a:pt x="409209" y="253999"/>
                </a:lnTo>
                <a:lnTo>
                  <a:pt x="448786" y="228599"/>
                </a:lnTo>
                <a:lnTo>
                  <a:pt x="489931" y="203199"/>
                </a:lnTo>
                <a:lnTo>
                  <a:pt x="532526" y="177799"/>
                </a:lnTo>
                <a:lnTo>
                  <a:pt x="576453" y="165099"/>
                </a:lnTo>
                <a:lnTo>
                  <a:pt x="621593" y="139699"/>
                </a:lnTo>
                <a:lnTo>
                  <a:pt x="715038" y="114299"/>
                </a:lnTo>
                <a:lnTo>
                  <a:pt x="768674" y="114299"/>
                </a:lnTo>
                <a:lnTo>
                  <a:pt x="768674" y="152399"/>
                </a:lnTo>
                <a:lnTo>
                  <a:pt x="718586" y="152399"/>
                </a:lnTo>
                <a:lnTo>
                  <a:pt x="628623" y="177799"/>
                </a:lnTo>
                <a:lnTo>
                  <a:pt x="585524" y="190499"/>
                </a:lnTo>
                <a:lnTo>
                  <a:pt x="543822" y="215899"/>
                </a:lnTo>
                <a:lnTo>
                  <a:pt x="503623" y="241299"/>
                </a:lnTo>
                <a:lnTo>
                  <a:pt x="465035" y="266699"/>
                </a:lnTo>
                <a:lnTo>
                  <a:pt x="428163" y="292099"/>
                </a:lnTo>
                <a:lnTo>
                  <a:pt x="393115" y="317499"/>
                </a:lnTo>
                <a:lnTo>
                  <a:pt x="359998" y="342899"/>
                </a:lnTo>
                <a:lnTo>
                  <a:pt x="328916" y="380999"/>
                </a:lnTo>
                <a:lnTo>
                  <a:pt x="299979" y="419099"/>
                </a:lnTo>
                <a:lnTo>
                  <a:pt x="273291" y="457199"/>
                </a:lnTo>
                <a:lnTo>
                  <a:pt x="248959" y="495299"/>
                </a:lnTo>
                <a:lnTo>
                  <a:pt x="227091" y="533399"/>
                </a:lnTo>
                <a:lnTo>
                  <a:pt x="207793" y="571499"/>
                </a:lnTo>
                <a:lnTo>
                  <a:pt x="191171" y="622299"/>
                </a:lnTo>
                <a:lnTo>
                  <a:pt x="177332" y="660399"/>
                </a:lnTo>
                <a:lnTo>
                  <a:pt x="166383" y="711199"/>
                </a:lnTo>
                <a:lnTo>
                  <a:pt x="158430" y="749299"/>
                </a:lnTo>
                <a:lnTo>
                  <a:pt x="153581" y="800099"/>
                </a:lnTo>
                <a:lnTo>
                  <a:pt x="151940" y="850899"/>
                </a:lnTo>
                <a:lnTo>
                  <a:pt x="153581" y="901699"/>
                </a:lnTo>
                <a:lnTo>
                  <a:pt x="158430" y="939799"/>
                </a:lnTo>
                <a:lnTo>
                  <a:pt x="166383" y="990599"/>
                </a:lnTo>
                <a:lnTo>
                  <a:pt x="177332" y="1041399"/>
                </a:lnTo>
                <a:lnTo>
                  <a:pt x="191171" y="1079499"/>
                </a:lnTo>
                <a:lnTo>
                  <a:pt x="207793" y="1130299"/>
                </a:lnTo>
                <a:lnTo>
                  <a:pt x="227091" y="1168399"/>
                </a:lnTo>
                <a:lnTo>
                  <a:pt x="248959" y="1206499"/>
                </a:lnTo>
                <a:lnTo>
                  <a:pt x="273291" y="1244599"/>
                </a:lnTo>
                <a:lnTo>
                  <a:pt x="299979" y="1282699"/>
                </a:lnTo>
                <a:lnTo>
                  <a:pt x="328916" y="1320799"/>
                </a:lnTo>
                <a:lnTo>
                  <a:pt x="359998" y="1346199"/>
                </a:lnTo>
                <a:lnTo>
                  <a:pt x="393115" y="1384299"/>
                </a:lnTo>
                <a:lnTo>
                  <a:pt x="428163" y="1409699"/>
                </a:lnTo>
                <a:lnTo>
                  <a:pt x="465035" y="1435099"/>
                </a:lnTo>
                <a:lnTo>
                  <a:pt x="503623" y="1460499"/>
                </a:lnTo>
                <a:lnTo>
                  <a:pt x="543822" y="1485899"/>
                </a:lnTo>
                <a:lnTo>
                  <a:pt x="585524" y="1498599"/>
                </a:lnTo>
                <a:lnTo>
                  <a:pt x="628623" y="1523999"/>
                </a:lnTo>
                <a:lnTo>
                  <a:pt x="718586" y="1549399"/>
                </a:lnTo>
                <a:lnTo>
                  <a:pt x="768674" y="1549399"/>
                </a:lnTo>
                <a:lnTo>
                  <a:pt x="768674" y="1587499"/>
                </a:lnTo>
                <a:close/>
              </a:path>
              <a:path w="768984" h="1701800">
                <a:moveTo>
                  <a:pt x="768674" y="1473199"/>
                </a:moveTo>
                <a:lnTo>
                  <a:pt x="764548" y="1473199"/>
                </a:lnTo>
                <a:lnTo>
                  <a:pt x="717817" y="1460499"/>
                </a:lnTo>
                <a:lnTo>
                  <a:pt x="628388" y="1435099"/>
                </a:lnTo>
                <a:lnTo>
                  <a:pt x="585972" y="1409699"/>
                </a:lnTo>
                <a:lnTo>
                  <a:pt x="545274" y="1396999"/>
                </a:lnTo>
                <a:lnTo>
                  <a:pt x="506436" y="1371599"/>
                </a:lnTo>
                <a:lnTo>
                  <a:pt x="469597" y="1333499"/>
                </a:lnTo>
                <a:lnTo>
                  <a:pt x="434899" y="1308099"/>
                </a:lnTo>
                <a:lnTo>
                  <a:pt x="402482" y="1282699"/>
                </a:lnTo>
                <a:lnTo>
                  <a:pt x="372485" y="1244599"/>
                </a:lnTo>
                <a:lnTo>
                  <a:pt x="345050" y="1206499"/>
                </a:lnTo>
                <a:lnTo>
                  <a:pt x="320317" y="1168399"/>
                </a:lnTo>
                <a:lnTo>
                  <a:pt x="298426" y="1130299"/>
                </a:lnTo>
                <a:lnTo>
                  <a:pt x="279517" y="1079499"/>
                </a:lnTo>
                <a:lnTo>
                  <a:pt x="263732" y="1041399"/>
                </a:lnTo>
                <a:lnTo>
                  <a:pt x="251210" y="990599"/>
                </a:lnTo>
                <a:lnTo>
                  <a:pt x="242092" y="952499"/>
                </a:lnTo>
                <a:lnTo>
                  <a:pt x="236518" y="901699"/>
                </a:lnTo>
                <a:lnTo>
                  <a:pt x="234629" y="850899"/>
                </a:lnTo>
                <a:lnTo>
                  <a:pt x="236518" y="800099"/>
                </a:lnTo>
                <a:lnTo>
                  <a:pt x="242092" y="749299"/>
                </a:lnTo>
                <a:lnTo>
                  <a:pt x="251210" y="711199"/>
                </a:lnTo>
                <a:lnTo>
                  <a:pt x="263732" y="660399"/>
                </a:lnTo>
                <a:lnTo>
                  <a:pt x="279517" y="622299"/>
                </a:lnTo>
                <a:lnTo>
                  <a:pt x="298426" y="571499"/>
                </a:lnTo>
                <a:lnTo>
                  <a:pt x="320317" y="533399"/>
                </a:lnTo>
                <a:lnTo>
                  <a:pt x="345050" y="495299"/>
                </a:lnTo>
                <a:lnTo>
                  <a:pt x="372485" y="457199"/>
                </a:lnTo>
                <a:lnTo>
                  <a:pt x="402482" y="419099"/>
                </a:lnTo>
                <a:lnTo>
                  <a:pt x="434899" y="393699"/>
                </a:lnTo>
                <a:lnTo>
                  <a:pt x="469597" y="355599"/>
                </a:lnTo>
                <a:lnTo>
                  <a:pt x="506436" y="330199"/>
                </a:lnTo>
                <a:lnTo>
                  <a:pt x="545274" y="304799"/>
                </a:lnTo>
                <a:lnTo>
                  <a:pt x="585972" y="292099"/>
                </a:lnTo>
                <a:lnTo>
                  <a:pt x="628388" y="266699"/>
                </a:lnTo>
                <a:lnTo>
                  <a:pt x="672383" y="253999"/>
                </a:lnTo>
                <a:lnTo>
                  <a:pt x="764548" y="228599"/>
                </a:lnTo>
                <a:lnTo>
                  <a:pt x="768674" y="228599"/>
                </a:lnTo>
                <a:lnTo>
                  <a:pt x="768674" y="266699"/>
                </a:lnTo>
                <a:lnTo>
                  <a:pt x="765390" y="266699"/>
                </a:lnTo>
                <a:lnTo>
                  <a:pt x="674325" y="292099"/>
                </a:lnTo>
                <a:lnTo>
                  <a:pt x="631008" y="304799"/>
                </a:lnTo>
                <a:lnTo>
                  <a:pt x="589374" y="330199"/>
                </a:lnTo>
                <a:lnTo>
                  <a:pt x="549576" y="342899"/>
                </a:lnTo>
                <a:lnTo>
                  <a:pt x="511766" y="368299"/>
                </a:lnTo>
                <a:lnTo>
                  <a:pt x="476100" y="406399"/>
                </a:lnTo>
                <a:lnTo>
                  <a:pt x="442730" y="431799"/>
                </a:lnTo>
                <a:lnTo>
                  <a:pt x="411809" y="469899"/>
                </a:lnTo>
                <a:lnTo>
                  <a:pt x="383491" y="495299"/>
                </a:lnTo>
                <a:lnTo>
                  <a:pt x="357930" y="533399"/>
                </a:lnTo>
                <a:lnTo>
                  <a:pt x="335279" y="584199"/>
                </a:lnTo>
                <a:lnTo>
                  <a:pt x="315692" y="622299"/>
                </a:lnTo>
                <a:lnTo>
                  <a:pt x="299322" y="660399"/>
                </a:lnTo>
                <a:lnTo>
                  <a:pt x="286323" y="711199"/>
                </a:lnTo>
                <a:lnTo>
                  <a:pt x="276847" y="749299"/>
                </a:lnTo>
                <a:lnTo>
                  <a:pt x="271050" y="800099"/>
                </a:lnTo>
                <a:lnTo>
                  <a:pt x="269083" y="850899"/>
                </a:lnTo>
                <a:lnTo>
                  <a:pt x="271050" y="901699"/>
                </a:lnTo>
                <a:lnTo>
                  <a:pt x="276847" y="939799"/>
                </a:lnTo>
                <a:lnTo>
                  <a:pt x="286323" y="990599"/>
                </a:lnTo>
                <a:lnTo>
                  <a:pt x="299322" y="1041399"/>
                </a:lnTo>
                <a:lnTo>
                  <a:pt x="315692" y="1079499"/>
                </a:lnTo>
                <a:lnTo>
                  <a:pt x="335279" y="1117599"/>
                </a:lnTo>
                <a:lnTo>
                  <a:pt x="357930" y="1155699"/>
                </a:lnTo>
                <a:lnTo>
                  <a:pt x="383491" y="1193799"/>
                </a:lnTo>
                <a:lnTo>
                  <a:pt x="411809" y="1231899"/>
                </a:lnTo>
                <a:lnTo>
                  <a:pt x="442730" y="1269999"/>
                </a:lnTo>
                <a:lnTo>
                  <a:pt x="476100" y="1295399"/>
                </a:lnTo>
                <a:lnTo>
                  <a:pt x="511766" y="1333499"/>
                </a:lnTo>
                <a:lnTo>
                  <a:pt x="549576" y="1358899"/>
                </a:lnTo>
                <a:lnTo>
                  <a:pt x="589374" y="1371599"/>
                </a:lnTo>
                <a:lnTo>
                  <a:pt x="631008" y="1396999"/>
                </a:lnTo>
                <a:lnTo>
                  <a:pt x="719170" y="1422399"/>
                </a:lnTo>
                <a:lnTo>
                  <a:pt x="765390" y="1435099"/>
                </a:lnTo>
                <a:lnTo>
                  <a:pt x="768674" y="1435099"/>
                </a:lnTo>
                <a:lnTo>
                  <a:pt x="768674" y="1473199"/>
                </a:lnTo>
                <a:close/>
              </a:path>
              <a:path w="768984" h="1701800">
                <a:moveTo>
                  <a:pt x="768674" y="1346199"/>
                </a:moveTo>
                <a:lnTo>
                  <a:pt x="764685" y="1346199"/>
                </a:lnTo>
                <a:lnTo>
                  <a:pt x="718516" y="1333499"/>
                </a:lnTo>
                <a:lnTo>
                  <a:pt x="674075" y="1320799"/>
                </a:lnTo>
                <a:lnTo>
                  <a:pt x="631578" y="1308099"/>
                </a:lnTo>
                <a:lnTo>
                  <a:pt x="591239" y="1282699"/>
                </a:lnTo>
                <a:lnTo>
                  <a:pt x="553277" y="1257299"/>
                </a:lnTo>
                <a:lnTo>
                  <a:pt x="517905" y="1231899"/>
                </a:lnTo>
                <a:lnTo>
                  <a:pt x="485340" y="1193799"/>
                </a:lnTo>
                <a:lnTo>
                  <a:pt x="455797" y="1155699"/>
                </a:lnTo>
                <a:lnTo>
                  <a:pt x="429494" y="1117599"/>
                </a:lnTo>
                <a:lnTo>
                  <a:pt x="406645" y="1079499"/>
                </a:lnTo>
                <a:lnTo>
                  <a:pt x="387466" y="1041399"/>
                </a:lnTo>
                <a:lnTo>
                  <a:pt x="372174" y="990599"/>
                </a:lnTo>
                <a:lnTo>
                  <a:pt x="360983" y="952499"/>
                </a:lnTo>
                <a:lnTo>
                  <a:pt x="354111" y="901699"/>
                </a:lnTo>
                <a:lnTo>
                  <a:pt x="351772" y="850899"/>
                </a:lnTo>
                <a:lnTo>
                  <a:pt x="354107" y="800099"/>
                </a:lnTo>
                <a:lnTo>
                  <a:pt x="360971" y="749299"/>
                </a:lnTo>
                <a:lnTo>
                  <a:pt x="372147" y="711199"/>
                </a:lnTo>
                <a:lnTo>
                  <a:pt x="387422" y="660399"/>
                </a:lnTo>
                <a:lnTo>
                  <a:pt x="406582" y="622299"/>
                </a:lnTo>
                <a:lnTo>
                  <a:pt x="429411" y="584199"/>
                </a:lnTo>
                <a:lnTo>
                  <a:pt x="455694" y="546099"/>
                </a:lnTo>
                <a:lnTo>
                  <a:pt x="485218" y="507999"/>
                </a:lnTo>
                <a:lnTo>
                  <a:pt x="517768" y="469899"/>
                </a:lnTo>
                <a:lnTo>
                  <a:pt x="553129" y="444499"/>
                </a:lnTo>
                <a:lnTo>
                  <a:pt x="591087" y="419099"/>
                </a:lnTo>
                <a:lnTo>
                  <a:pt x="631426" y="393699"/>
                </a:lnTo>
                <a:lnTo>
                  <a:pt x="673933" y="380999"/>
                </a:lnTo>
                <a:lnTo>
                  <a:pt x="718393" y="355599"/>
                </a:lnTo>
                <a:lnTo>
                  <a:pt x="764590" y="355599"/>
                </a:lnTo>
                <a:lnTo>
                  <a:pt x="768674" y="342899"/>
                </a:lnTo>
                <a:lnTo>
                  <a:pt x="768674" y="380999"/>
                </a:lnTo>
                <a:lnTo>
                  <a:pt x="765763" y="380999"/>
                </a:lnTo>
                <a:lnTo>
                  <a:pt x="720294" y="393699"/>
                </a:lnTo>
                <a:lnTo>
                  <a:pt x="676692" y="406399"/>
                </a:lnTo>
                <a:lnTo>
                  <a:pt x="635198" y="431799"/>
                </a:lnTo>
                <a:lnTo>
                  <a:pt x="596051" y="457199"/>
                </a:lnTo>
                <a:lnTo>
                  <a:pt x="559493" y="482599"/>
                </a:lnTo>
                <a:lnTo>
                  <a:pt x="525763" y="520699"/>
                </a:lnTo>
                <a:lnTo>
                  <a:pt x="495102" y="546099"/>
                </a:lnTo>
                <a:lnTo>
                  <a:pt x="467749" y="584199"/>
                </a:lnTo>
                <a:lnTo>
                  <a:pt x="443945" y="622299"/>
                </a:lnTo>
                <a:lnTo>
                  <a:pt x="423931" y="660399"/>
                </a:lnTo>
                <a:lnTo>
                  <a:pt x="407946" y="711199"/>
                </a:lnTo>
                <a:lnTo>
                  <a:pt x="396230" y="749299"/>
                </a:lnTo>
                <a:lnTo>
                  <a:pt x="389025" y="800099"/>
                </a:lnTo>
                <a:lnTo>
                  <a:pt x="386570" y="850899"/>
                </a:lnTo>
                <a:lnTo>
                  <a:pt x="389025" y="901699"/>
                </a:lnTo>
                <a:lnTo>
                  <a:pt x="396230" y="939799"/>
                </a:lnTo>
                <a:lnTo>
                  <a:pt x="407946" y="990599"/>
                </a:lnTo>
                <a:lnTo>
                  <a:pt x="423931" y="1028699"/>
                </a:lnTo>
                <a:lnTo>
                  <a:pt x="443945" y="1079499"/>
                </a:lnTo>
                <a:lnTo>
                  <a:pt x="467749" y="1117599"/>
                </a:lnTo>
                <a:lnTo>
                  <a:pt x="495102" y="1155699"/>
                </a:lnTo>
                <a:lnTo>
                  <a:pt x="525763" y="1181099"/>
                </a:lnTo>
                <a:lnTo>
                  <a:pt x="559493" y="1219199"/>
                </a:lnTo>
                <a:lnTo>
                  <a:pt x="596051" y="1244599"/>
                </a:lnTo>
                <a:lnTo>
                  <a:pt x="635198" y="1269999"/>
                </a:lnTo>
                <a:lnTo>
                  <a:pt x="676692" y="1282699"/>
                </a:lnTo>
                <a:lnTo>
                  <a:pt x="720294" y="1308099"/>
                </a:lnTo>
                <a:lnTo>
                  <a:pt x="765763" y="1320799"/>
                </a:lnTo>
                <a:lnTo>
                  <a:pt x="768674" y="1320799"/>
                </a:lnTo>
                <a:lnTo>
                  <a:pt x="768674" y="1346199"/>
                </a:lnTo>
                <a:close/>
              </a:path>
              <a:path w="768984" h="1701800">
                <a:moveTo>
                  <a:pt x="768674" y="1231899"/>
                </a:moveTo>
                <a:lnTo>
                  <a:pt x="764858" y="1231899"/>
                </a:lnTo>
                <a:lnTo>
                  <a:pt x="719703" y="1219199"/>
                </a:lnTo>
                <a:lnTo>
                  <a:pt x="677098" y="1193799"/>
                </a:lnTo>
                <a:lnTo>
                  <a:pt x="637412" y="1168399"/>
                </a:lnTo>
                <a:lnTo>
                  <a:pt x="601013" y="1142999"/>
                </a:lnTo>
                <a:lnTo>
                  <a:pt x="568271" y="1104899"/>
                </a:lnTo>
                <a:lnTo>
                  <a:pt x="539554" y="1079499"/>
                </a:lnTo>
                <a:lnTo>
                  <a:pt x="515231" y="1028699"/>
                </a:lnTo>
                <a:lnTo>
                  <a:pt x="495672" y="990599"/>
                </a:lnTo>
                <a:lnTo>
                  <a:pt x="481244" y="952499"/>
                </a:lnTo>
                <a:lnTo>
                  <a:pt x="472317" y="901699"/>
                </a:lnTo>
                <a:lnTo>
                  <a:pt x="469259" y="850899"/>
                </a:lnTo>
                <a:lnTo>
                  <a:pt x="472317" y="800099"/>
                </a:lnTo>
                <a:lnTo>
                  <a:pt x="481244" y="749299"/>
                </a:lnTo>
                <a:lnTo>
                  <a:pt x="495672" y="711199"/>
                </a:lnTo>
                <a:lnTo>
                  <a:pt x="515231" y="660399"/>
                </a:lnTo>
                <a:lnTo>
                  <a:pt x="539554" y="622299"/>
                </a:lnTo>
                <a:lnTo>
                  <a:pt x="568271" y="584199"/>
                </a:lnTo>
                <a:lnTo>
                  <a:pt x="601013" y="558799"/>
                </a:lnTo>
                <a:lnTo>
                  <a:pt x="637412" y="533399"/>
                </a:lnTo>
                <a:lnTo>
                  <a:pt x="677098" y="507999"/>
                </a:lnTo>
                <a:lnTo>
                  <a:pt x="719703" y="482599"/>
                </a:lnTo>
                <a:lnTo>
                  <a:pt x="764858" y="469899"/>
                </a:lnTo>
                <a:lnTo>
                  <a:pt x="768674" y="469899"/>
                </a:lnTo>
                <a:lnTo>
                  <a:pt x="768674" y="507999"/>
                </a:lnTo>
                <a:lnTo>
                  <a:pt x="766422" y="507999"/>
                </a:lnTo>
                <a:lnTo>
                  <a:pt x="722321" y="520699"/>
                </a:lnTo>
                <a:lnTo>
                  <a:pt x="681034" y="546099"/>
                </a:lnTo>
                <a:lnTo>
                  <a:pt x="642992" y="571499"/>
                </a:lnTo>
                <a:lnTo>
                  <a:pt x="608624" y="596899"/>
                </a:lnTo>
                <a:lnTo>
                  <a:pt x="578362" y="634999"/>
                </a:lnTo>
                <a:lnTo>
                  <a:pt x="552637" y="673099"/>
                </a:lnTo>
                <a:lnTo>
                  <a:pt x="531878" y="711199"/>
                </a:lnTo>
                <a:lnTo>
                  <a:pt x="516518" y="749299"/>
                </a:lnTo>
                <a:lnTo>
                  <a:pt x="506986" y="800099"/>
                </a:lnTo>
                <a:lnTo>
                  <a:pt x="503713" y="850899"/>
                </a:lnTo>
                <a:lnTo>
                  <a:pt x="506986" y="901699"/>
                </a:lnTo>
                <a:lnTo>
                  <a:pt x="516518" y="939799"/>
                </a:lnTo>
                <a:lnTo>
                  <a:pt x="531878" y="990599"/>
                </a:lnTo>
                <a:lnTo>
                  <a:pt x="552637" y="1028699"/>
                </a:lnTo>
                <a:lnTo>
                  <a:pt x="578362" y="1066799"/>
                </a:lnTo>
                <a:lnTo>
                  <a:pt x="608624" y="1104899"/>
                </a:lnTo>
                <a:lnTo>
                  <a:pt x="642992" y="1130299"/>
                </a:lnTo>
                <a:lnTo>
                  <a:pt x="681034" y="1155699"/>
                </a:lnTo>
                <a:lnTo>
                  <a:pt x="722321" y="1181099"/>
                </a:lnTo>
                <a:lnTo>
                  <a:pt x="766422" y="1193799"/>
                </a:lnTo>
                <a:lnTo>
                  <a:pt x="768674" y="1193799"/>
                </a:lnTo>
                <a:lnTo>
                  <a:pt x="768674" y="1231899"/>
                </a:lnTo>
                <a:close/>
              </a:path>
              <a:path w="768984" h="1701800">
                <a:moveTo>
                  <a:pt x="768674" y="1104899"/>
                </a:moveTo>
                <a:lnTo>
                  <a:pt x="765507" y="1104899"/>
                </a:lnTo>
                <a:lnTo>
                  <a:pt x="722685" y="1092199"/>
                </a:lnTo>
                <a:lnTo>
                  <a:pt x="684304" y="1054099"/>
                </a:lnTo>
                <a:lnTo>
                  <a:pt x="651146" y="1028699"/>
                </a:lnTo>
                <a:lnTo>
                  <a:pt x="623994" y="990599"/>
                </a:lnTo>
                <a:lnTo>
                  <a:pt x="603631" y="939799"/>
                </a:lnTo>
                <a:lnTo>
                  <a:pt x="590839" y="901699"/>
                </a:lnTo>
                <a:lnTo>
                  <a:pt x="586401" y="850899"/>
                </a:lnTo>
                <a:lnTo>
                  <a:pt x="590839" y="800099"/>
                </a:lnTo>
                <a:lnTo>
                  <a:pt x="603631" y="749299"/>
                </a:lnTo>
                <a:lnTo>
                  <a:pt x="623994" y="711199"/>
                </a:lnTo>
                <a:lnTo>
                  <a:pt x="651146" y="673099"/>
                </a:lnTo>
                <a:lnTo>
                  <a:pt x="684304" y="634999"/>
                </a:lnTo>
                <a:lnTo>
                  <a:pt x="722685" y="609599"/>
                </a:lnTo>
                <a:lnTo>
                  <a:pt x="765507" y="596899"/>
                </a:lnTo>
                <a:lnTo>
                  <a:pt x="768674" y="596899"/>
                </a:lnTo>
                <a:lnTo>
                  <a:pt x="768674" y="622299"/>
                </a:lnTo>
                <a:lnTo>
                  <a:pt x="767859" y="634999"/>
                </a:lnTo>
                <a:lnTo>
                  <a:pt x="727068" y="647699"/>
                </a:lnTo>
                <a:lnTo>
                  <a:pt x="691528" y="685799"/>
                </a:lnTo>
                <a:lnTo>
                  <a:pt x="662207" y="711199"/>
                </a:lnTo>
                <a:lnTo>
                  <a:pt x="640069" y="761999"/>
                </a:lnTo>
                <a:lnTo>
                  <a:pt x="626078" y="800099"/>
                </a:lnTo>
                <a:lnTo>
                  <a:pt x="621200" y="850899"/>
                </a:lnTo>
                <a:lnTo>
                  <a:pt x="626092" y="901699"/>
                </a:lnTo>
                <a:lnTo>
                  <a:pt x="640117" y="939799"/>
                </a:lnTo>
                <a:lnTo>
                  <a:pt x="662298" y="990599"/>
                </a:lnTo>
                <a:lnTo>
                  <a:pt x="691658" y="1015999"/>
                </a:lnTo>
                <a:lnTo>
                  <a:pt x="727219" y="1054099"/>
                </a:lnTo>
                <a:lnTo>
                  <a:pt x="768005" y="1066799"/>
                </a:lnTo>
                <a:lnTo>
                  <a:pt x="768674" y="1066799"/>
                </a:lnTo>
                <a:lnTo>
                  <a:pt x="768674" y="1104899"/>
                </a:lnTo>
                <a:close/>
              </a:path>
            </a:pathLst>
          </a:custGeom>
          <a:solidFill>
            <a:srgbClr val="FF741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678956" y="6878360"/>
            <a:ext cx="504190" cy="504190"/>
          </a:xfrm>
          <a:custGeom>
            <a:avLst/>
            <a:gdLst/>
            <a:ahLst/>
            <a:cxnLst/>
            <a:rect l="l" t="t" r="r" b="b"/>
            <a:pathLst>
              <a:path w="504189" h="504190">
                <a:moveTo>
                  <a:pt x="251817" y="503634"/>
                </a:moveTo>
                <a:lnTo>
                  <a:pt x="248709" y="450774"/>
                </a:lnTo>
                <a:lnTo>
                  <a:pt x="239385" y="404137"/>
                </a:lnTo>
                <a:lnTo>
                  <a:pt x="223844" y="363720"/>
                </a:lnTo>
                <a:lnTo>
                  <a:pt x="202086" y="329524"/>
                </a:lnTo>
                <a:lnTo>
                  <a:pt x="174109" y="301547"/>
                </a:lnTo>
                <a:lnTo>
                  <a:pt x="139913" y="279789"/>
                </a:lnTo>
                <a:lnTo>
                  <a:pt x="99496" y="264248"/>
                </a:lnTo>
                <a:lnTo>
                  <a:pt x="52859" y="254924"/>
                </a:lnTo>
                <a:lnTo>
                  <a:pt x="0" y="251817"/>
                </a:lnTo>
                <a:lnTo>
                  <a:pt x="52859" y="248709"/>
                </a:lnTo>
                <a:lnTo>
                  <a:pt x="99496" y="239385"/>
                </a:lnTo>
                <a:lnTo>
                  <a:pt x="139913" y="223844"/>
                </a:lnTo>
                <a:lnTo>
                  <a:pt x="174109" y="202086"/>
                </a:lnTo>
                <a:lnTo>
                  <a:pt x="202086" y="174109"/>
                </a:lnTo>
                <a:lnTo>
                  <a:pt x="223844" y="139913"/>
                </a:lnTo>
                <a:lnTo>
                  <a:pt x="239385" y="99496"/>
                </a:lnTo>
                <a:lnTo>
                  <a:pt x="248709" y="52859"/>
                </a:lnTo>
                <a:lnTo>
                  <a:pt x="251817" y="0"/>
                </a:lnTo>
                <a:lnTo>
                  <a:pt x="254924" y="52859"/>
                </a:lnTo>
                <a:lnTo>
                  <a:pt x="264248" y="99496"/>
                </a:lnTo>
                <a:lnTo>
                  <a:pt x="279789" y="139913"/>
                </a:lnTo>
                <a:lnTo>
                  <a:pt x="301547" y="174109"/>
                </a:lnTo>
                <a:lnTo>
                  <a:pt x="329524" y="202086"/>
                </a:lnTo>
                <a:lnTo>
                  <a:pt x="363720" y="223844"/>
                </a:lnTo>
                <a:lnTo>
                  <a:pt x="404137" y="239385"/>
                </a:lnTo>
                <a:lnTo>
                  <a:pt x="450774" y="248709"/>
                </a:lnTo>
                <a:lnTo>
                  <a:pt x="503634" y="251817"/>
                </a:lnTo>
                <a:lnTo>
                  <a:pt x="450774" y="254924"/>
                </a:lnTo>
                <a:lnTo>
                  <a:pt x="404137" y="264248"/>
                </a:lnTo>
                <a:lnTo>
                  <a:pt x="363720" y="279789"/>
                </a:lnTo>
                <a:lnTo>
                  <a:pt x="329524" y="301547"/>
                </a:lnTo>
                <a:lnTo>
                  <a:pt x="301547" y="329524"/>
                </a:lnTo>
                <a:lnTo>
                  <a:pt x="279789" y="363720"/>
                </a:lnTo>
                <a:lnTo>
                  <a:pt x="264248" y="404137"/>
                </a:lnTo>
                <a:lnTo>
                  <a:pt x="254924" y="450774"/>
                </a:lnTo>
                <a:lnTo>
                  <a:pt x="251817" y="503634"/>
                </a:lnTo>
                <a:close/>
              </a:path>
            </a:pathLst>
          </a:custGeom>
          <a:solidFill>
            <a:srgbClr val="FF741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678956" y="11115178"/>
            <a:ext cx="504190" cy="504190"/>
          </a:xfrm>
          <a:custGeom>
            <a:avLst/>
            <a:gdLst/>
            <a:ahLst/>
            <a:cxnLst/>
            <a:rect l="l" t="t" r="r" b="b"/>
            <a:pathLst>
              <a:path w="504189" h="504190">
                <a:moveTo>
                  <a:pt x="251817" y="503634"/>
                </a:moveTo>
                <a:lnTo>
                  <a:pt x="248709" y="450774"/>
                </a:lnTo>
                <a:lnTo>
                  <a:pt x="239385" y="404137"/>
                </a:lnTo>
                <a:lnTo>
                  <a:pt x="223844" y="363720"/>
                </a:lnTo>
                <a:lnTo>
                  <a:pt x="202086" y="329524"/>
                </a:lnTo>
                <a:lnTo>
                  <a:pt x="174109" y="301547"/>
                </a:lnTo>
                <a:lnTo>
                  <a:pt x="139913" y="279789"/>
                </a:lnTo>
                <a:lnTo>
                  <a:pt x="99496" y="264248"/>
                </a:lnTo>
                <a:lnTo>
                  <a:pt x="52859" y="254924"/>
                </a:lnTo>
                <a:lnTo>
                  <a:pt x="0" y="251817"/>
                </a:lnTo>
                <a:lnTo>
                  <a:pt x="52859" y="248709"/>
                </a:lnTo>
                <a:lnTo>
                  <a:pt x="99496" y="239385"/>
                </a:lnTo>
                <a:lnTo>
                  <a:pt x="139913" y="223844"/>
                </a:lnTo>
                <a:lnTo>
                  <a:pt x="174109" y="202086"/>
                </a:lnTo>
                <a:lnTo>
                  <a:pt x="202086" y="174109"/>
                </a:lnTo>
                <a:lnTo>
                  <a:pt x="223844" y="139913"/>
                </a:lnTo>
                <a:lnTo>
                  <a:pt x="239385" y="99496"/>
                </a:lnTo>
                <a:lnTo>
                  <a:pt x="248709" y="52859"/>
                </a:lnTo>
                <a:lnTo>
                  <a:pt x="251817" y="0"/>
                </a:lnTo>
                <a:lnTo>
                  <a:pt x="254924" y="52859"/>
                </a:lnTo>
                <a:lnTo>
                  <a:pt x="264248" y="99496"/>
                </a:lnTo>
                <a:lnTo>
                  <a:pt x="279789" y="139913"/>
                </a:lnTo>
                <a:lnTo>
                  <a:pt x="301547" y="174109"/>
                </a:lnTo>
                <a:lnTo>
                  <a:pt x="329524" y="202086"/>
                </a:lnTo>
                <a:lnTo>
                  <a:pt x="363720" y="223844"/>
                </a:lnTo>
                <a:lnTo>
                  <a:pt x="404137" y="239385"/>
                </a:lnTo>
                <a:lnTo>
                  <a:pt x="450774" y="248709"/>
                </a:lnTo>
                <a:lnTo>
                  <a:pt x="503634" y="251817"/>
                </a:lnTo>
                <a:lnTo>
                  <a:pt x="450774" y="254924"/>
                </a:lnTo>
                <a:lnTo>
                  <a:pt x="404137" y="264248"/>
                </a:lnTo>
                <a:lnTo>
                  <a:pt x="363720" y="279789"/>
                </a:lnTo>
                <a:lnTo>
                  <a:pt x="329524" y="301547"/>
                </a:lnTo>
                <a:lnTo>
                  <a:pt x="301547" y="329524"/>
                </a:lnTo>
                <a:lnTo>
                  <a:pt x="279789" y="363720"/>
                </a:lnTo>
                <a:lnTo>
                  <a:pt x="264248" y="404137"/>
                </a:lnTo>
                <a:lnTo>
                  <a:pt x="254924" y="450774"/>
                </a:lnTo>
                <a:lnTo>
                  <a:pt x="251817" y="503634"/>
                </a:lnTo>
                <a:close/>
              </a:path>
            </a:pathLst>
          </a:custGeom>
          <a:solidFill>
            <a:srgbClr val="FF741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678956" y="15373249"/>
            <a:ext cx="504190" cy="504190"/>
          </a:xfrm>
          <a:custGeom>
            <a:avLst/>
            <a:gdLst/>
            <a:ahLst/>
            <a:cxnLst/>
            <a:rect l="l" t="t" r="r" b="b"/>
            <a:pathLst>
              <a:path w="504189" h="504190">
                <a:moveTo>
                  <a:pt x="251817" y="503634"/>
                </a:moveTo>
                <a:lnTo>
                  <a:pt x="248709" y="450774"/>
                </a:lnTo>
                <a:lnTo>
                  <a:pt x="239385" y="404137"/>
                </a:lnTo>
                <a:lnTo>
                  <a:pt x="223844" y="363720"/>
                </a:lnTo>
                <a:lnTo>
                  <a:pt x="202086" y="329524"/>
                </a:lnTo>
                <a:lnTo>
                  <a:pt x="174109" y="301547"/>
                </a:lnTo>
                <a:lnTo>
                  <a:pt x="139913" y="279789"/>
                </a:lnTo>
                <a:lnTo>
                  <a:pt x="99496" y="264248"/>
                </a:lnTo>
                <a:lnTo>
                  <a:pt x="52859" y="254924"/>
                </a:lnTo>
                <a:lnTo>
                  <a:pt x="0" y="251817"/>
                </a:lnTo>
                <a:lnTo>
                  <a:pt x="52859" y="248709"/>
                </a:lnTo>
                <a:lnTo>
                  <a:pt x="99496" y="239385"/>
                </a:lnTo>
                <a:lnTo>
                  <a:pt x="139913" y="223844"/>
                </a:lnTo>
                <a:lnTo>
                  <a:pt x="174109" y="202086"/>
                </a:lnTo>
                <a:lnTo>
                  <a:pt x="202086" y="174109"/>
                </a:lnTo>
                <a:lnTo>
                  <a:pt x="223844" y="139913"/>
                </a:lnTo>
                <a:lnTo>
                  <a:pt x="239385" y="99496"/>
                </a:lnTo>
                <a:lnTo>
                  <a:pt x="248709" y="52859"/>
                </a:lnTo>
                <a:lnTo>
                  <a:pt x="251817" y="0"/>
                </a:lnTo>
                <a:lnTo>
                  <a:pt x="254924" y="52859"/>
                </a:lnTo>
                <a:lnTo>
                  <a:pt x="264248" y="99496"/>
                </a:lnTo>
                <a:lnTo>
                  <a:pt x="279789" y="139913"/>
                </a:lnTo>
                <a:lnTo>
                  <a:pt x="301547" y="174109"/>
                </a:lnTo>
                <a:lnTo>
                  <a:pt x="329524" y="202086"/>
                </a:lnTo>
                <a:lnTo>
                  <a:pt x="363720" y="223844"/>
                </a:lnTo>
                <a:lnTo>
                  <a:pt x="404137" y="239385"/>
                </a:lnTo>
                <a:lnTo>
                  <a:pt x="450774" y="248709"/>
                </a:lnTo>
                <a:lnTo>
                  <a:pt x="503634" y="251817"/>
                </a:lnTo>
                <a:lnTo>
                  <a:pt x="450774" y="254924"/>
                </a:lnTo>
                <a:lnTo>
                  <a:pt x="404137" y="264248"/>
                </a:lnTo>
                <a:lnTo>
                  <a:pt x="363720" y="279789"/>
                </a:lnTo>
                <a:lnTo>
                  <a:pt x="329524" y="301547"/>
                </a:lnTo>
                <a:lnTo>
                  <a:pt x="301547" y="329524"/>
                </a:lnTo>
                <a:lnTo>
                  <a:pt x="279789" y="363720"/>
                </a:lnTo>
                <a:lnTo>
                  <a:pt x="264248" y="404137"/>
                </a:lnTo>
                <a:lnTo>
                  <a:pt x="254924" y="450774"/>
                </a:lnTo>
                <a:lnTo>
                  <a:pt x="251817" y="503634"/>
                </a:lnTo>
                <a:close/>
              </a:path>
            </a:pathLst>
          </a:custGeom>
          <a:solidFill>
            <a:srgbClr val="FF741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71016" y="5996663"/>
            <a:ext cx="427355" cy="427355"/>
          </a:xfrm>
          <a:custGeom>
            <a:avLst/>
            <a:gdLst/>
            <a:ahLst/>
            <a:cxnLst/>
            <a:rect l="l" t="t" r="r" b="b"/>
            <a:pathLst>
              <a:path w="427355" h="427354">
                <a:moveTo>
                  <a:pt x="213493" y="426987"/>
                </a:moveTo>
                <a:lnTo>
                  <a:pt x="210159" y="376942"/>
                </a:lnTo>
                <a:lnTo>
                  <a:pt x="200154" y="333572"/>
                </a:lnTo>
                <a:lnTo>
                  <a:pt x="183478" y="296877"/>
                </a:lnTo>
                <a:lnTo>
                  <a:pt x="130110" y="243509"/>
                </a:lnTo>
                <a:lnTo>
                  <a:pt x="93415" y="226833"/>
                </a:lnTo>
                <a:lnTo>
                  <a:pt x="50045" y="216828"/>
                </a:lnTo>
                <a:lnTo>
                  <a:pt x="0" y="213493"/>
                </a:lnTo>
                <a:lnTo>
                  <a:pt x="50045" y="210159"/>
                </a:lnTo>
                <a:lnTo>
                  <a:pt x="93415" y="200154"/>
                </a:lnTo>
                <a:lnTo>
                  <a:pt x="130110" y="183478"/>
                </a:lnTo>
                <a:lnTo>
                  <a:pt x="183478" y="130110"/>
                </a:lnTo>
                <a:lnTo>
                  <a:pt x="200154" y="93415"/>
                </a:lnTo>
                <a:lnTo>
                  <a:pt x="210159" y="50045"/>
                </a:lnTo>
                <a:lnTo>
                  <a:pt x="213493" y="0"/>
                </a:lnTo>
                <a:lnTo>
                  <a:pt x="216828" y="50045"/>
                </a:lnTo>
                <a:lnTo>
                  <a:pt x="226833" y="93415"/>
                </a:lnTo>
                <a:lnTo>
                  <a:pt x="243509" y="130110"/>
                </a:lnTo>
                <a:lnTo>
                  <a:pt x="296877" y="183478"/>
                </a:lnTo>
                <a:lnTo>
                  <a:pt x="333572" y="200154"/>
                </a:lnTo>
                <a:lnTo>
                  <a:pt x="376942" y="210159"/>
                </a:lnTo>
                <a:lnTo>
                  <a:pt x="426987" y="213493"/>
                </a:lnTo>
                <a:lnTo>
                  <a:pt x="376942" y="216828"/>
                </a:lnTo>
                <a:lnTo>
                  <a:pt x="333572" y="226833"/>
                </a:lnTo>
                <a:lnTo>
                  <a:pt x="296877" y="243509"/>
                </a:lnTo>
                <a:lnTo>
                  <a:pt x="243509" y="296877"/>
                </a:lnTo>
                <a:lnTo>
                  <a:pt x="226833" y="333572"/>
                </a:lnTo>
                <a:lnTo>
                  <a:pt x="216828" y="376942"/>
                </a:lnTo>
                <a:lnTo>
                  <a:pt x="213493" y="426987"/>
                </a:lnTo>
                <a:close/>
              </a:path>
            </a:pathLst>
          </a:custGeom>
          <a:solidFill>
            <a:srgbClr val="FF741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71016" y="10233481"/>
            <a:ext cx="427355" cy="427355"/>
          </a:xfrm>
          <a:custGeom>
            <a:avLst/>
            <a:gdLst/>
            <a:ahLst/>
            <a:cxnLst/>
            <a:rect l="l" t="t" r="r" b="b"/>
            <a:pathLst>
              <a:path w="427355" h="427354">
                <a:moveTo>
                  <a:pt x="213493" y="426987"/>
                </a:moveTo>
                <a:lnTo>
                  <a:pt x="210159" y="376942"/>
                </a:lnTo>
                <a:lnTo>
                  <a:pt x="200154" y="333572"/>
                </a:lnTo>
                <a:lnTo>
                  <a:pt x="183478" y="296877"/>
                </a:lnTo>
                <a:lnTo>
                  <a:pt x="130110" y="243509"/>
                </a:lnTo>
                <a:lnTo>
                  <a:pt x="93415" y="226833"/>
                </a:lnTo>
                <a:lnTo>
                  <a:pt x="50045" y="216828"/>
                </a:lnTo>
                <a:lnTo>
                  <a:pt x="0" y="213493"/>
                </a:lnTo>
                <a:lnTo>
                  <a:pt x="50045" y="210159"/>
                </a:lnTo>
                <a:lnTo>
                  <a:pt x="93415" y="200154"/>
                </a:lnTo>
                <a:lnTo>
                  <a:pt x="130110" y="183478"/>
                </a:lnTo>
                <a:lnTo>
                  <a:pt x="183478" y="130110"/>
                </a:lnTo>
                <a:lnTo>
                  <a:pt x="200154" y="93415"/>
                </a:lnTo>
                <a:lnTo>
                  <a:pt x="210159" y="50045"/>
                </a:lnTo>
                <a:lnTo>
                  <a:pt x="213493" y="0"/>
                </a:lnTo>
                <a:lnTo>
                  <a:pt x="216828" y="50045"/>
                </a:lnTo>
                <a:lnTo>
                  <a:pt x="226833" y="93415"/>
                </a:lnTo>
                <a:lnTo>
                  <a:pt x="243509" y="130110"/>
                </a:lnTo>
                <a:lnTo>
                  <a:pt x="296877" y="183478"/>
                </a:lnTo>
                <a:lnTo>
                  <a:pt x="333572" y="200154"/>
                </a:lnTo>
                <a:lnTo>
                  <a:pt x="376942" y="210159"/>
                </a:lnTo>
                <a:lnTo>
                  <a:pt x="426987" y="213493"/>
                </a:lnTo>
                <a:lnTo>
                  <a:pt x="376942" y="216828"/>
                </a:lnTo>
                <a:lnTo>
                  <a:pt x="333572" y="226833"/>
                </a:lnTo>
                <a:lnTo>
                  <a:pt x="296877" y="243509"/>
                </a:lnTo>
                <a:lnTo>
                  <a:pt x="243509" y="296877"/>
                </a:lnTo>
                <a:lnTo>
                  <a:pt x="226833" y="333572"/>
                </a:lnTo>
                <a:lnTo>
                  <a:pt x="216828" y="376942"/>
                </a:lnTo>
                <a:lnTo>
                  <a:pt x="213493" y="426987"/>
                </a:lnTo>
                <a:close/>
              </a:path>
            </a:pathLst>
          </a:custGeom>
          <a:solidFill>
            <a:srgbClr val="FF741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71016" y="14491551"/>
            <a:ext cx="427355" cy="427355"/>
          </a:xfrm>
          <a:custGeom>
            <a:avLst/>
            <a:gdLst/>
            <a:ahLst/>
            <a:cxnLst/>
            <a:rect l="l" t="t" r="r" b="b"/>
            <a:pathLst>
              <a:path w="427355" h="427355">
                <a:moveTo>
                  <a:pt x="213493" y="426987"/>
                </a:moveTo>
                <a:lnTo>
                  <a:pt x="210159" y="376942"/>
                </a:lnTo>
                <a:lnTo>
                  <a:pt x="200154" y="333572"/>
                </a:lnTo>
                <a:lnTo>
                  <a:pt x="183478" y="296877"/>
                </a:lnTo>
                <a:lnTo>
                  <a:pt x="130110" y="243509"/>
                </a:lnTo>
                <a:lnTo>
                  <a:pt x="93415" y="226833"/>
                </a:lnTo>
                <a:lnTo>
                  <a:pt x="50045" y="216828"/>
                </a:lnTo>
                <a:lnTo>
                  <a:pt x="0" y="213493"/>
                </a:lnTo>
                <a:lnTo>
                  <a:pt x="50045" y="210159"/>
                </a:lnTo>
                <a:lnTo>
                  <a:pt x="93415" y="200154"/>
                </a:lnTo>
                <a:lnTo>
                  <a:pt x="130110" y="183478"/>
                </a:lnTo>
                <a:lnTo>
                  <a:pt x="183478" y="130110"/>
                </a:lnTo>
                <a:lnTo>
                  <a:pt x="200154" y="93415"/>
                </a:lnTo>
                <a:lnTo>
                  <a:pt x="210159" y="50045"/>
                </a:lnTo>
                <a:lnTo>
                  <a:pt x="213493" y="0"/>
                </a:lnTo>
                <a:lnTo>
                  <a:pt x="216828" y="50045"/>
                </a:lnTo>
                <a:lnTo>
                  <a:pt x="226833" y="93415"/>
                </a:lnTo>
                <a:lnTo>
                  <a:pt x="243509" y="130110"/>
                </a:lnTo>
                <a:lnTo>
                  <a:pt x="296877" y="183478"/>
                </a:lnTo>
                <a:lnTo>
                  <a:pt x="333572" y="200154"/>
                </a:lnTo>
                <a:lnTo>
                  <a:pt x="376942" y="210159"/>
                </a:lnTo>
                <a:lnTo>
                  <a:pt x="426987" y="213493"/>
                </a:lnTo>
                <a:lnTo>
                  <a:pt x="376942" y="216828"/>
                </a:lnTo>
                <a:lnTo>
                  <a:pt x="333572" y="226833"/>
                </a:lnTo>
                <a:lnTo>
                  <a:pt x="296877" y="243509"/>
                </a:lnTo>
                <a:lnTo>
                  <a:pt x="243509" y="296877"/>
                </a:lnTo>
                <a:lnTo>
                  <a:pt x="226833" y="333572"/>
                </a:lnTo>
                <a:lnTo>
                  <a:pt x="216828" y="376942"/>
                </a:lnTo>
                <a:lnTo>
                  <a:pt x="213493" y="426987"/>
                </a:lnTo>
                <a:close/>
              </a:path>
            </a:pathLst>
          </a:custGeom>
          <a:solidFill>
            <a:srgbClr val="FF741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999960" y="12261304"/>
            <a:ext cx="427355" cy="427355"/>
          </a:xfrm>
          <a:custGeom>
            <a:avLst/>
            <a:gdLst/>
            <a:ahLst/>
            <a:cxnLst/>
            <a:rect l="l" t="t" r="r" b="b"/>
            <a:pathLst>
              <a:path w="427354" h="427354">
                <a:moveTo>
                  <a:pt x="213493" y="426987"/>
                </a:moveTo>
                <a:lnTo>
                  <a:pt x="210159" y="376942"/>
                </a:lnTo>
                <a:lnTo>
                  <a:pt x="200154" y="333572"/>
                </a:lnTo>
                <a:lnTo>
                  <a:pt x="183478" y="296877"/>
                </a:lnTo>
                <a:lnTo>
                  <a:pt x="130110" y="243509"/>
                </a:lnTo>
                <a:lnTo>
                  <a:pt x="93415" y="226833"/>
                </a:lnTo>
                <a:lnTo>
                  <a:pt x="50045" y="216828"/>
                </a:lnTo>
                <a:lnTo>
                  <a:pt x="0" y="213493"/>
                </a:lnTo>
                <a:lnTo>
                  <a:pt x="50045" y="210159"/>
                </a:lnTo>
                <a:lnTo>
                  <a:pt x="93415" y="200154"/>
                </a:lnTo>
                <a:lnTo>
                  <a:pt x="130110" y="183478"/>
                </a:lnTo>
                <a:lnTo>
                  <a:pt x="183478" y="130110"/>
                </a:lnTo>
                <a:lnTo>
                  <a:pt x="200154" y="93415"/>
                </a:lnTo>
                <a:lnTo>
                  <a:pt x="210159" y="50045"/>
                </a:lnTo>
                <a:lnTo>
                  <a:pt x="213493" y="0"/>
                </a:lnTo>
                <a:lnTo>
                  <a:pt x="216828" y="50045"/>
                </a:lnTo>
                <a:lnTo>
                  <a:pt x="226833" y="93415"/>
                </a:lnTo>
                <a:lnTo>
                  <a:pt x="243509" y="130110"/>
                </a:lnTo>
                <a:lnTo>
                  <a:pt x="296877" y="183478"/>
                </a:lnTo>
                <a:lnTo>
                  <a:pt x="333572" y="200154"/>
                </a:lnTo>
                <a:lnTo>
                  <a:pt x="376942" y="210159"/>
                </a:lnTo>
                <a:lnTo>
                  <a:pt x="426987" y="213493"/>
                </a:lnTo>
                <a:lnTo>
                  <a:pt x="376942" y="216828"/>
                </a:lnTo>
                <a:lnTo>
                  <a:pt x="333572" y="226833"/>
                </a:lnTo>
                <a:lnTo>
                  <a:pt x="296877" y="243509"/>
                </a:lnTo>
                <a:lnTo>
                  <a:pt x="243509" y="296877"/>
                </a:lnTo>
                <a:lnTo>
                  <a:pt x="226833" y="333572"/>
                </a:lnTo>
                <a:lnTo>
                  <a:pt x="216828" y="376942"/>
                </a:lnTo>
                <a:lnTo>
                  <a:pt x="213493" y="426987"/>
                </a:lnTo>
                <a:close/>
              </a:path>
            </a:pathLst>
          </a:custGeom>
          <a:solidFill>
            <a:srgbClr val="FF741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999960" y="16538424"/>
            <a:ext cx="427355" cy="427355"/>
          </a:xfrm>
          <a:custGeom>
            <a:avLst/>
            <a:gdLst/>
            <a:ahLst/>
            <a:cxnLst/>
            <a:rect l="l" t="t" r="r" b="b"/>
            <a:pathLst>
              <a:path w="427354" h="427355">
                <a:moveTo>
                  <a:pt x="213493" y="426987"/>
                </a:moveTo>
                <a:lnTo>
                  <a:pt x="210159" y="376942"/>
                </a:lnTo>
                <a:lnTo>
                  <a:pt x="200154" y="333572"/>
                </a:lnTo>
                <a:lnTo>
                  <a:pt x="183478" y="296877"/>
                </a:lnTo>
                <a:lnTo>
                  <a:pt x="130110" y="243509"/>
                </a:lnTo>
                <a:lnTo>
                  <a:pt x="93415" y="226833"/>
                </a:lnTo>
                <a:lnTo>
                  <a:pt x="50045" y="216828"/>
                </a:lnTo>
                <a:lnTo>
                  <a:pt x="0" y="213493"/>
                </a:lnTo>
                <a:lnTo>
                  <a:pt x="50045" y="210159"/>
                </a:lnTo>
                <a:lnTo>
                  <a:pt x="93415" y="200154"/>
                </a:lnTo>
                <a:lnTo>
                  <a:pt x="130110" y="183478"/>
                </a:lnTo>
                <a:lnTo>
                  <a:pt x="183478" y="130110"/>
                </a:lnTo>
                <a:lnTo>
                  <a:pt x="200154" y="93415"/>
                </a:lnTo>
                <a:lnTo>
                  <a:pt x="210159" y="50045"/>
                </a:lnTo>
                <a:lnTo>
                  <a:pt x="213493" y="0"/>
                </a:lnTo>
                <a:lnTo>
                  <a:pt x="216828" y="50045"/>
                </a:lnTo>
                <a:lnTo>
                  <a:pt x="226833" y="93415"/>
                </a:lnTo>
                <a:lnTo>
                  <a:pt x="243509" y="130110"/>
                </a:lnTo>
                <a:lnTo>
                  <a:pt x="296877" y="183478"/>
                </a:lnTo>
                <a:lnTo>
                  <a:pt x="333572" y="200154"/>
                </a:lnTo>
                <a:lnTo>
                  <a:pt x="376942" y="210159"/>
                </a:lnTo>
                <a:lnTo>
                  <a:pt x="426987" y="213493"/>
                </a:lnTo>
                <a:lnTo>
                  <a:pt x="376942" y="216828"/>
                </a:lnTo>
                <a:lnTo>
                  <a:pt x="333572" y="226833"/>
                </a:lnTo>
                <a:lnTo>
                  <a:pt x="296877" y="243509"/>
                </a:lnTo>
                <a:lnTo>
                  <a:pt x="243509" y="296877"/>
                </a:lnTo>
                <a:lnTo>
                  <a:pt x="226833" y="333572"/>
                </a:lnTo>
                <a:lnTo>
                  <a:pt x="216828" y="376942"/>
                </a:lnTo>
                <a:lnTo>
                  <a:pt x="213493" y="426987"/>
                </a:lnTo>
                <a:close/>
              </a:path>
            </a:pathLst>
          </a:custGeom>
          <a:solidFill>
            <a:srgbClr val="FF741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1" name="object 21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28450" y="96416"/>
            <a:ext cx="1362074" cy="647699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0" y="824529"/>
            <a:ext cx="7620000" cy="4131945"/>
            <a:chOff x="0" y="824529"/>
            <a:chExt cx="7620000" cy="4131945"/>
          </a:xfrm>
        </p:grpSpPr>
        <p:sp>
          <p:nvSpPr>
            <p:cNvPr id="23" name="object 23">
              <a:hlinkClick r:id="rId4"/>
            </p:cNvPr>
            <p:cNvSpPr/>
            <p:nvPr/>
          </p:nvSpPr>
          <p:spPr>
            <a:xfrm>
              <a:off x="0" y="824529"/>
              <a:ext cx="7617459" cy="4131945"/>
            </a:xfrm>
            <a:custGeom>
              <a:avLst/>
              <a:gdLst/>
              <a:ahLst/>
              <a:cxnLst/>
              <a:rect l="l" t="t" r="r" b="b"/>
              <a:pathLst>
                <a:path w="7617459" h="4131945">
                  <a:moveTo>
                    <a:pt x="7617114" y="4131316"/>
                  </a:moveTo>
                  <a:lnTo>
                    <a:pt x="0" y="4131316"/>
                  </a:lnTo>
                  <a:lnTo>
                    <a:pt x="0" y="0"/>
                  </a:lnTo>
                  <a:lnTo>
                    <a:pt x="7617114" y="0"/>
                  </a:lnTo>
                  <a:lnTo>
                    <a:pt x="7617114" y="4131316"/>
                  </a:lnTo>
                  <a:close/>
                </a:path>
              </a:pathLst>
            </a:custGeom>
            <a:solidFill>
              <a:srgbClr val="FF74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>
              <a:hlinkClick r:id="rId4"/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900112"/>
              <a:ext cx="7619999" cy="3990974"/>
            </a:xfrm>
            <a:prstGeom prst="rect">
              <a:avLst/>
            </a:prstGeom>
          </p:spPr>
        </p:pic>
        <p:sp>
          <p:nvSpPr>
            <p:cNvPr id="25" name="object 25">
              <a:hlinkClick r:id="rId4"/>
            </p:cNvPr>
            <p:cNvSpPr/>
            <p:nvPr/>
          </p:nvSpPr>
          <p:spPr>
            <a:xfrm>
              <a:off x="642493" y="3384230"/>
              <a:ext cx="6334125" cy="1457325"/>
            </a:xfrm>
            <a:custGeom>
              <a:avLst/>
              <a:gdLst/>
              <a:ahLst/>
              <a:cxnLst/>
              <a:rect l="l" t="t" r="r" b="b"/>
              <a:pathLst>
                <a:path w="6334125" h="1457325">
                  <a:moveTo>
                    <a:pt x="6333947" y="320522"/>
                  </a:moveTo>
                  <a:lnTo>
                    <a:pt x="6320930" y="244690"/>
                  </a:lnTo>
                  <a:lnTo>
                    <a:pt x="6304115" y="203581"/>
                  </a:lnTo>
                  <a:lnTo>
                    <a:pt x="6281382" y="165112"/>
                  </a:lnTo>
                  <a:lnTo>
                    <a:pt x="6253200" y="129679"/>
                  </a:lnTo>
                  <a:lnTo>
                    <a:pt x="6220041" y="97663"/>
                  </a:lnTo>
                  <a:lnTo>
                    <a:pt x="6182385" y="69494"/>
                  </a:lnTo>
                  <a:lnTo>
                    <a:pt x="6140691" y="45542"/>
                  </a:lnTo>
                  <a:lnTo>
                    <a:pt x="6095441" y="26212"/>
                  </a:lnTo>
                  <a:lnTo>
                    <a:pt x="6047079" y="11912"/>
                  </a:lnTo>
                  <a:lnTo>
                    <a:pt x="5996102" y="3048"/>
                  </a:lnTo>
                  <a:lnTo>
                    <a:pt x="5942977" y="0"/>
                  </a:lnTo>
                  <a:lnTo>
                    <a:pt x="5184254" y="0"/>
                  </a:lnTo>
                  <a:lnTo>
                    <a:pt x="4620450" y="0"/>
                  </a:lnTo>
                  <a:lnTo>
                    <a:pt x="1296162" y="0"/>
                  </a:lnTo>
                  <a:lnTo>
                    <a:pt x="1296162" y="3987"/>
                  </a:lnTo>
                  <a:lnTo>
                    <a:pt x="425919" y="3987"/>
                  </a:lnTo>
                  <a:lnTo>
                    <a:pt x="372541" y="6578"/>
                  </a:lnTo>
                  <a:lnTo>
                    <a:pt x="321144" y="14147"/>
                  </a:lnTo>
                  <a:lnTo>
                    <a:pt x="272097" y="26377"/>
                  </a:lnTo>
                  <a:lnTo>
                    <a:pt x="225818" y="42964"/>
                  </a:lnTo>
                  <a:lnTo>
                    <a:pt x="182714" y="63576"/>
                  </a:lnTo>
                  <a:lnTo>
                    <a:pt x="143167" y="87922"/>
                  </a:lnTo>
                  <a:lnTo>
                    <a:pt x="107594" y="115671"/>
                  </a:lnTo>
                  <a:lnTo>
                    <a:pt x="76390" y="146519"/>
                  </a:lnTo>
                  <a:lnTo>
                    <a:pt x="49961" y="180149"/>
                  </a:lnTo>
                  <a:lnTo>
                    <a:pt x="28714" y="216255"/>
                  </a:lnTo>
                  <a:lnTo>
                    <a:pt x="13030" y="254508"/>
                  </a:lnTo>
                  <a:lnTo>
                    <a:pt x="3327" y="294614"/>
                  </a:lnTo>
                  <a:lnTo>
                    <a:pt x="0" y="336245"/>
                  </a:lnTo>
                  <a:lnTo>
                    <a:pt x="0" y="1457248"/>
                  </a:lnTo>
                  <a:lnTo>
                    <a:pt x="1861997" y="1457248"/>
                  </a:lnTo>
                  <a:lnTo>
                    <a:pt x="1861997" y="47625"/>
                  </a:lnTo>
                  <a:lnTo>
                    <a:pt x="4620450" y="47625"/>
                  </a:lnTo>
                  <a:lnTo>
                    <a:pt x="4620450" y="1457325"/>
                  </a:lnTo>
                  <a:lnTo>
                    <a:pt x="6333947" y="1457325"/>
                  </a:lnTo>
                  <a:lnTo>
                    <a:pt x="6333947" y="320522"/>
                  </a:lnTo>
                  <a:close/>
                </a:path>
              </a:pathLst>
            </a:custGeom>
            <a:solidFill>
              <a:srgbClr val="FF7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>
              <a:hlinkClick r:id="rId4"/>
            </p:cNvPr>
            <p:cNvSpPr/>
            <p:nvPr/>
          </p:nvSpPr>
          <p:spPr>
            <a:xfrm>
              <a:off x="642493" y="3431855"/>
              <a:ext cx="6334125" cy="1457325"/>
            </a:xfrm>
            <a:custGeom>
              <a:avLst/>
              <a:gdLst/>
              <a:ahLst/>
              <a:cxnLst/>
              <a:rect l="l" t="t" r="r" b="b"/>
              <a:pathLst>
                <a:path w="6334125" h="1457325">
                  <a:moveTo>
                    <a:pt x="6333947" y="320522"/>
                  </a:moveTo>
                  <a:lnTo>
                    <a:pt x="6320930" y="244690"/>
                  </a:lnTo>
                  <a:lnTo>
                    <a:pt x="6304115" y="203581"/>
                  </a:lnTo>
                  <a:lnTo>
                    <a:pt x="6281382" y="165112"/>
                  </a:lnTo>
                  <a:lnTo>
                    <a:pt x="6253200" y="129679"/>
                  </a:lnTo>
                  <a:lnTo>
                    <a:pt x="6220041" y="97663"/>
                  </a:lnTo>
                  <a:lnTo>
                    <a:pt x="6182385" y="69494"/>
                  </a:lnTo>
                  <a:lnTo>
                    <a:pt x="6140691" y="45542"/>
                  </a:lnTo>
                  <a:lnTo>
                    <a:pt x="6095441" y="26212"/>
                  </a:lnTo>
                  <a:lnTo>
                    <a:pt x="6047079" y="11912"/>
                  </a:lnTo>
                  <a:lnTo>
                    <a:pt x="5996102" y="3048"/>
                  </a:lnTo>
                  <a:lnTo>
                    <a:pt x="5942977" y="0"/>
                  </a:lnTo>
                  <a:lnTo>
                    <a:pt x="5184254" y="0"/>
                  </a:lnTo>
                  <a:lnTo>
                    <a:pt x="4620450" y="0"/>
                  </a:lnTo>
                  <a:lnTo>
                    <a:pt x="1296162" y="0"/>
                  </a:lnTo>
                  <a:lnTo>
                    <a:pt x="1296162" y="3987"/>
                  </a:lnTo>
                  <a:lnTo>
                    <a:pt x="425919" y="3987"/>
                  </a:lnTo>
                  <a:lnTo>
                    <a:pt x="372541" y="6578"/>
                  </a:lnTo>
                  <a:lnTo>
                    <a:pt x="321144" y="14147"/>
                  </a:lnTo>
                  <a:lnTo>
                    <a:pt x="272097" y="26377"/>
                  </a:lnTo>
                  <a:lnTo>
                    <a:pt x="225818" y="42964"/>
                  </a:lnTo>
                  <a:lnTo>
                    <a:pt x="182714" y="63576"/>
                  </a:lnTo>
                  <a:lnTo>
                    <a:pt x="143167" y="87922"/>
                  </a:lnTo>
                  <a:lnTo>
                    <a:pt x="107594" y="115671"/>
                  </a:lnTo>
                  <a:lnTo>
                    <a:pt x="76390" y="146519"/>
                  </a:lnTo>
                  <a:lnTo>
                    <a:pt x="49961" y="180149"/>
                  </a:lnTo>
                  <a:lnTo>
                    <a:pt x="28714" y="216242"/>
                  </a:lnTo>
                  <a:lnTo>
                    <a:pt x="13030" y="254508"/>
                  </a:lnTo>
                  <a:lnTo>
                    <a:pt x="3327" y="294614"/>
                  </a:lnTo>
                  <a:lnTo>
                    <a:pt x="0" y="336245"/>
                  </a:lnTo>
                  <a:lnTo>
                    <a:pt x="0" y="1457248"/>
                  </a:lnTo>
                  <a:lnTo>
                    <a:pt x="1296162" y="1457248"/>
                  </a:lnTo>
                  <a:lnTo>
                    <a:pt x="4620450" y="1457325"/>
                  </a:lnTo>
                  <a:lnTo>
                    <a:pt x="5184254" y="1457325"/>
                  </a:lnTo>
                  <a:lnTo>
                    <a:pt x="6333947" y="1457325"/>
                  </a:lnTo>
                  <a:lnTo>
                    <a:pt x="6333947" y="320522"/>
                  </a:lnTo>
                  <a:close/>
                </a:path>
              </a:pathLst>
            </a:custGeom>
            <a:solidFill>
              <a:srgbClr val="157CAC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/>
          <p:cNvSpPr/>
          <p:nvPr/>
        </p:nvSpPr>
        <p:spPr>
          <a:xfrm>
            <a:off x="1253416" y="7542442"/>
            <a:ext cx="650240" cy="594995"/>
          </a:xfrm>
          <a:custGeom>
            <a:avLst/>
            <a:gdLst/>
            <a:ahLst/>
            <a:cxnLst/>
            <a:rect l="l" t="t" r="r" b="b"/>
            <a:pathLst>
              <a:path w="650239" h="594995">
                <a:moveTo>
                  <a:pt x="507300" y="594491"/>
                </a:moveTo>
                <a:lnTo>
                  <a:pt x="142875" y="594491"/>
                </a:lnTo>
                <a:lnTo>
                  <a:pt x="114871" y="591720"/>
                </a:lnTo>
                <a:lnTo>
                  <a:pt x="63607" y="570486"/>
                </a:lnTo>
                <a:lnTo>
                  <a:pt x="24004" y="530883"/>
                </a:lnTo>
                <a:lnTo>
                  <a:pt x="2770" y="479620"/>
                </a:lnTo>
                <a:lnTo>
                  <a:pt x="0" y="451616"/>
                </a:lnTo>
                <a:lnTo>
                  <a:pt x="0" y="142875"/>
                </a:lnTo>
                <a:lnTo>
                  <a:pt x="10875" y="88199"/>
                </a:lnTo>
                <a:lnTo>
                  <a:pt x="41847" y="41847"/>
                </a:lnTo>
                <a:lnTo>
                  <a:pt x="88199" y="10875"/>
                </a:lnTo>
                <a:lnTo>
                  <a:pt x="142875" y="0"/>
                </a:lnTo>
                <a:lnTo>
                  <a:pt x="507300" y="0"/>
                </a:lnTo>
                <a:lnTo>
                  <a:pt x="561976" y="10875"/>
                </a:lnTo>
                <a:lnTo>
                  <a:pt x="608328" y="41847"/>
                </a:lnTo>
                <a:lnTo>
                  <a:pt x="639300" y="88199"/>
                </a:lnTo>
                <a:lnTo>
                  <a:pt x="650175" y="142875"/>
                </a:lnTo>
                <a:lnTo>
                  <a:pt x="650175" y="451616"/>
                </a:lnTo>
                <a:lnTo>
                  <a:pt x="639300" y="506292"/>
                </a:lnTo>
                <a:lnTo>
                  <a:pt x="608328" y="552644"/>
                </a:lnTo>
                <a:lnTo>
                  <a:pt x="561976" y="583615"/>
                </a:lnTo>
                <a:lnTo>
                  <a:pt x="507300" y="594491"/>
                </a:lnTo>
                <a:close/>
              </a:path>
            </a:pathLst>
          </a:custGeom>
          <a:solidFill>
            <a:srgbClr val="0097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253416" y="11807837"/>
            <a:ext cx="650240" cy="594995"/>
          </a:xfrm>
          <a:custGeom>
            <a:avLst/>
            <a:gdLst/>
            <a:ahLst/>
            <a:cxnLst/>
            <a:rect l="l" t="t" r="r" b="b"/>
            <a:pathLst>
              <a:path w="650239" h="594995">
                <a:moveTo>
                  <a:pt x="507300" y="594491"/>
                </a:moveTo>
                <a:lnTo>
                  <a:pt x="142875" y="594491"/>
                </a:lnTo>
                <a:lnTo>
                  <a:pt x="114871" y="591720"/>
                </a:lnTo>
                <a:lnTo>
                  <a:pt x="63607" y="570486"/>
                </a:lnTo>
                <a:lnTo>
                  <a:pt x="24004" y="530883"/>
                </a:lnTo>
                <a:lnTo>
                  <a:pt x="2770" y="479619"/>
                </a:lnTo>
                <a:lnTo>
                  <a:pt x="0" y="451616"/>
                </a:lnTo>
                <a:lnTo>
                  <a:pt x="0" y="142875"/>
                </a:lnTo>
                <a:lnTo>
                  <a:pt x="10875" y="88198"/>
                </a:lnTo>
                <a:lnTo>
                  <a:pt x="41847" y="41847"/>
                </a:lnTo>
                <a:lnTo>
                  <a:pt x="88199" y="10875"/>
                </a:lnTo>
                <a:lnTo>
                  <a:pt x="142875" y="0"/>
                </a:lnTo>
                <a:lnTo>
                  <a:pt x="507300" y="0"/>
                </a:lnTo>
                <a:lnTo>
                  <a:pt x="561976" y="10875"/>
                </a:lnTo>
                <a:lnTo>
                  <a:pt x="608328" y="41847"/>
                </a:lnTo>
                <a:lnTo>
                  <a:pt x="639300" y="88198"/>
                </a:lnTo>
                <a:lnTo>
                  <a:pt x="650175" y="142875"/>
                </a:lnTo>
                <a:lnTo>
                  <a:pt x="650175" y="451616"/>
                </a:lnTo>
                <a:lnTo>
                  <a:pt x="639300" y="506292"/>
                </a:lnTo>
                <a:lnTo>
                  <a:pt x="608328" y="552644"/>
                </a:lnTo>
                <a:lnTo>
                  <a:pt x="561976" y="583615"/>
                </a:lnTo>
                <a:lnTo>
                  <a:pt x="507300" y="594491"/>
                </a:lnTo>
                <a:close/>
              </a:path>
            </a:pathLst>
          </a:custGeom>
          <a:solidFill>
            <a:srgbClr val="0097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253416" y="16084956"/>
            <a:ext cx="650240" cy="594995"/>
          </a:xfrm>
          <a:custGeom>
            <a:avLst/>
            <a:gdLst/>
            <a:ahLst/>
            <a:cxnLst/>
            <a:rect l="l" t="t" r="r" b="b"/>
            <a:pathLst>
              <a:path w="650239" h="594994">
                <a:moveTo>
                  <a:pt x="507300" y="594491"/>
                </a:moveTo>
                <a:lnTo>
                  <a:pt x="142875" y="594491"/>
                </a:lnTo>
                <a:lnTo>
                  <a:pt x="114871" y="591720"/>
                </a:lnTo>
                <a:lnTo>
                  <a:pt x="63607" y="570487"/>
                </a:lnTo>
                <a:lnTo>
                  <a:pt x="24004" y="530883"/>
                </a:lnTo>
                <a:lnTo>
                  <a:pt x="2770" y="479619"/>
                </a:lnTo>
                <a:lnTo>
                  <a:pt x="0" y="451616"/>
                </a:lnTo>
                <a:lnTo>
                  <a:pt x="0" y="142875"/>
                </a:lnTo>
                <a:lnTo>
                  <a:pt x="10875" y="88198"/>
                </a:lnTo>
                <a:lnTo>
                  <a:pt x="41847" y="41847"/>
                </a:lnTo>
                <a:lnTo>
                  <a:pt x="88199" y="10875"/>
                </a:lnTo>
                <a:lnTo>
                  <a:pt x="142875" y="0"/>
                </a:lnTo>
                <a:lnTo>
                  <a:pt x="507300" y="0"/>
                </a:lnTo>
                <a:lnTo>
                  <a:pt x="561976" y="10875"/>
                </a:lnTo>
                <a:lnTo>
                  <a:pt x="608328" y="41847"/>
                </a:lnTo>
                <a:lnTo>
                  <a:pt x="639300" y="88198"/>
                </a:lnTo>
                <a:lnTo>
                  <a:pt x="650175" y="142875"/>
                </a:lnTo>
                <a:lnTo>
                  <a:pt x="650175" y="451616"/>
                </a:lnTo>
                <a:lnTo>
                  <a:pt x="639300" y="506292"/>
                </a:lnTo>
                <a:lnTo>
                  <a:pt x="608328" y="552645"/>
                </a:lnTo>
                <a:lnTo>
                  <a:pt x="561976" y="583615"/>
                </a:lnTo>
                <a:lnTo>
                  <a:pt x="507300" y="594491"/>
                </a:lnTo>
                <a:close/>
              </a:path>
            </a:pathLst>
          </a:custGeom>
          <a:solidFill>
            <a:srgbClr val="0097B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0" name="object 30"/>
          <p:cNvGrpSpPr/>
          <p:nvPr/>
        </p:nvGrpSpPr>
        <p:grpSpPr>
          <a:xfrm>
            <a:off x="5720183" y="9201817"/>
            <a:ext cx="1068070" cy="605155"/>
            <a:chOff x="5720183" y="9201817"/>
            <a:chExt cx="1068070" cy="605155"/>
          </a:xfrm>
        </p:grpSpPr>
        <p:sp>
          <p:nvSpPr>
            <p:cNvPr id="31" name="object 31"/>
            <p:cNvSpPr/>
            <p:nvPr/>
          </p:nvSpPr>
          <p:spPr>
            <a:xfrm>
              <a:off x="5720183" y="9288043"/>
              <a:ext cx="466725" cy="433070"/>
            </a:xfrm>
            <a:custGeom>
              <a:avLst/>
              <a:gdLst/>
              <a:ahLst/>
              <a:cxnLst/>
              <a:rect l="l" t="t" r="r" b="b"/>
              <a:pathLst>
                <a:path w="466725" h="433070">
                  <a:moveTo>
                    <a:pt x="323844" y="432744"/>
                  </a:moveTo>
                  <a:lnTo>
                    <a:pt x="142875" y="432744"/>
                  </a:lnTo>
                  <a:lnTo>
                    <a:pt x="114871" y="429973"/>
                  </a:lnTo>
                  <a:lnTo>
                    <a:pt x="63607" y="408739"/>
                  </a:lnTo>
                  <a:lnTo>
                    <a:pt x="24004" y="369136"/>
                  </a:lnTo>
                  <a:lnTo>
                    <a:pt x="2770" y="317872"/>
                  </a:lnTo>
                  <a:lnTo>
                    <a:pt x="0" y="289869"/>
                  </a:lnTo>
                  <a:lnTo>
                    <a:pt x="0" y="142875"/>
                  </a:lnTo>
                  <a:lnTo>
                    <a:pt x="10875" y="88198"/>
                  </a:lnTo>
                  <a:lnTo>
                    <a:pt x="41847" y="41846"/>
                  </a:lnTo>
                  <a:lnTo>
                    <a:pt x="88199" y="10875"/>
                  </a:lnTo>
                  <a:lnTo>
                    <a:pt x="142875" y="0"/>
                  </a:lnTo>
                  <a:lnTo>
                    <a:pt x="323844" y="0"/>
                  </a:lnTo>
                  <a:lnTo>
                    <a:pt x="351848" y="2770"/>
                  </a:lnTo>
                  <a:lnTo>
                    <a:pt x="403111" y="24004"/>
                  </a:lnTo>
                  <a:lnTo>
                    <a:pt x="442714" y="63607"/>
                  </a:lnTo>
                  <a:lnTo>
                    <a:pt x="463948" y="114871"/>
                  </a:lnTo>
                  <a:lnTo>
                    <a:pt x="466552" y="141183"/>
                  </a:lnTo>
                  <a:lnTo>
                    <a:pt x="466552" y="291560"/>
                  </a:lnTo>
                  <a:lnTo>
                    <a:pt x="455843" y="344545"/>
                  </a:lnTo>
                  <a:lnTo>
                    <a:pt x="424872" y="390897"/>
                  </a:lnTo>
                  <a:lnTo>
                    <a:pt x="378520" y="421868"/>
                  </a:lnTo>
                  <a:lnTo>
                    <a:pt x="323844" y="432744"/>
                  </a:lnTo>
                  <a:close/>
                </a:path>
              </a:pathLst>
            </a:custGeom>
            <a:solidFill>
              <a:srgbClr val="0097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6182662" y="9201817"/>
              <a:ext cx="605155" cy="605155"/>
            </a:xfrm>
            <a:custGeom>
              <a:avLst/>
              <a:gdLst/>
              <a:ahLst/>
              <a:cxnLst/>
              <a:rect l="l" t="t" r="r" b="b"/>
              <a:pathLst>
                <a:path w="605154" h="605154">
                  <a:moveTo>
                    <a:pt x="302567" y="605135"/>
                  </a:moveTo>
                  <a:lnTo>
                    <a:pt x="300067" y="552614"/>
                  </a:lnTo>
                  <a:lnTo>
                    <a:pt x="292568" y="505098"/>
                  </a:lnTo>
                  <a:lnTo>
                    <a:pt x="280069" y="462585"/>
                  </a:lnTo>
                  <a:lnTo>
                    <a:pt x="262568" y="425077"/>
                  </a:lnTo>
                  <a:lnTo>
                    <a:pt x="240067" y="392571"/>
                  </a:lnTo>
                  <a:lnTo>
                    <a:pt x="212563" y="365067"/>
                  </a:lnTo>
                  <a:lnTo>
                    <a:pt x="180058" y="342566"/>
                  </a:lnTo>
                  <a:lnTo>
                    <a:pt x="142549" y="325066"/>
                  </a:lnTo>
                  <a:lnTo>
                    <a:pt x="100037" y="312566"/>
                  </a:lnTo>
                  <a:lnTo>
                    <a:pt x="52520" y="305067"/>
                  </a:lnTo>
                  <a:lnTo>
                    <a:pt x="0" y="302567"/>
                  </a:lnTo>
                  <a:lnTo>
                    <a:pt x="52520" y="300067"/>
                  </a:lnTo>
                  <a:lnTo>
                    <a:pt x="100037" y="292568"/>
                  </a:lnTo>
                  <a:lnTo>
                    <a:pt x="142549" y="280069"/>
                  </a:lnTo>
                  <a:lnTo>
                    <a:pt x="180058" y="262568"/>
                  </a:lnTo>
                  <a:lnTo>
                    <a:pt x="212563" y="240067"/>
                  </a:lnTo>
                  <a:lnTo>
                    <a:pt x="240067" y="212563"/>
                  </a:lnTo>
                  <a:lnTo>
                    <a:pt x="262568" y="180058"/>
                  </a:lnTo>
                  <a:lnTo>
                    <a:pt x="280069" y="142549"/>
                  </a:lnTo>
                  <a:lnTo>
                    <a:pt x="292568" y="100037"/>
                  </a:lnTo>
                  <a:lnTo>
                    <a:pt x="300067" y="52520"/>
                  </a:lnTo>
                  <a:lnTo>
                    <a:pt x="302567" y="0"/>
                  </a:lnTo>
                  <a:lnTo>
                    <a:pt x="305067" y="52520"/>
                  </a:lnTo>
                  <a:lnTo>
                    <a:pt x="312566" y="100037"/>
                  </a:lnTo>
                  <a:lnTo>
                    <a:pt x="325066" y="142549"/>
                  </a:lnTo>
                  <a:lnTo>
                    <a:pt x="342566" y="180058"/>
                  </a:lnTo>
                  <a:lnTo>
                    <a:pt x="365067" y="212563"/>
                  </a:lnTo>
                  <a:lnTo>
                    <a:pt x="392571" y="240067"/>
                  </a:lnTo>
                  <a:lnTo>
                    <a:pt x="425077" y="262568"/>
                  </a:lnTo>
                  <a:lnTo>
                    <a:pt x="462585" y="280069"/>
                  </a:lnTo>
                  <a:lnTo>
                    <a:pt x="505098" y="292568"/>
                  </a:lnTo>
                  <a:lnTo>
                    <a:pt x="552614" y="300067"/>
                  </a:lnTo>
                  <a:lnTo>
                    <a:pt x="605135" y="302567"/>
                  </a:lnTo>
                  <a:lnTo>
                    <a:pt x="552614" y="305067"/>
                  </a:lnTo>
                  <a:lnTo>
                    <a:pt x="505098" y="312566"/>
                  </a:lnTo>
                  <a:lnTo>
                    <a:pt x="462585" y="325066"/>
                  </a:lnTo>
                  <a:lnTo>
                    <a:pt x="425077" y="342566"/>
                  </a:lnTo>
                  <a:lnTo>
                    <a:pt x="392571" y="365067"/>
                  </a:lnTo>
                  <a:lnTo>
                    <a:pt x="365067" y="392571"/>
                  </a:lnTo>
                  <a:lnTo>
                    <a:pt x="342566" y="425077"/>
                  </a:lnTo>
                  <a:lnTo>
                    <a:pt x="325066" y="462585"/>
                  </a:lnTo>
                  <a:lnTo>
                    <a:pt x="312566" y="505098"/>
                  </a:lnTo>
                  <a:lnTo>
                    <a:pt x="305067" y="552614"/>
                  </a:lnTo>
                  <a:lnTo>
                    <a:pt x="302567" y="605135"/>
                  </a:lnTo>
                  <a:close/>
                </a:path>
              </a:pathLst>
            </a:custGeom>
            <a:solidFill>
              <a:srgbClr val="FF741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/>
          <p:cNvSpPr txBox="1"/>
          <p:nvPr/>
        </p:nvSpPr>
        <p:spPr>
          <a:xfrm>
            <a:off x="1123590" y="8007468"/>
            <a:ext cx="5095240" cy="12230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135" b="1">
                <a:solidFill>
                  <a:srgbClr val="FFFFFF"/>
                </a:solidFill>
                <a:latin typeface="Trebuchet MS"/>
                <a:cs typeface="Trebuchet MS"/>
              </a:rPr>
              <a:t>CHOOSING</a:t>
            </a:r>
            <a:r>
              <a:rPr dirty="0" sz="2000" spc="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8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2000" spc="1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00" b="1">
                <a:solidFill>
                  <a:srgbClr val="FFFFFF"/>
                </a:solidFill>
                <a:latin typeface="Trebuchet MS"/>
                <a:cs typeface="Trebuchet MS"/>
              </a:rPr>
              <a:t>WRONG</a:t>
            </a:r>
            <a:r>
              <a:rPr dirty="0" sz="2000" spc="13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25" b="1">
                <a:solidFill>
                  <a:srgbClr val="FFFFFF"/>
                </a:solidFill>
                <a:latin typeface="Trebuchet MS"/>
                <a:cs typeface="Trebuchet MS"/>
              </a:rPr>
              <a:t>BARRIER</a:t>
            </a:r>
            <a:endParaRPr sz="2000">
              <a:latin typeface="Trebuchet MS"/>
              <a:cs typeface="Trebuchet MS"/>
            </a:endParaRPr>
          </a:p>
          <a:p>
            <a:pPr marL="12700" marR="5080">
              <a:lnSpc>
                <a:spcPct val="116100"/>
              </a:lnSpc>
              <a:spcBef>
                <a:spcPts val="1175"/>
              </a:spcBef>
            </a:pP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Every</a:t>
            </a:r>
            <a:r>
              <a:rPr dirty="0" sz="14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property</a:t>
            </a:r>
            <a:r>
              <a:rPr dirty="0" sz="14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has</a:t>
            </a:r>
            <a:r>
              <a:rPr dirty="0" sz="14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unique</a:t>
            </a:r>
            <a:r>
              <a:rPr dirty="0" sz="14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flood</a:t>
            </a:r>
            <a:r>
              <a:rPr dirty="0" sz="14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55">
                <a:solidFill>
                  <a:srgbClr val="FFFFFF"/>
                </a:solidFill>
                <a:latin typeface="Lucida Sans Unicode"/>
                <a:cs typeface="Lucida Sans Unicode"/>
              </a:rPr>
              <a:t>risks.</a:t>
            </a:r>
            <a:r>
              <a:rPr dirty="0" sz="14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Selecting</a:t>
            </a:r>
            <a:r>
              <a:rPr dirty="0" sz="14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the</a:t>
            </a:r>
            <a:r>
              <a:rPr dirty="0" sz="14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correct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barrier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65">
                <a:solidFill>
                  <a:srgbClr val="FFFFFF"/>
                </a:solidFill>
                <a:latin typeface="Lucida Sans Unicode"/>
                <a:cs typeface="Lucida Sans Unicode"/>
              </a:rPr>
              <a:t>size,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30">
                <a:solidFill>
                  <a:srgbClr val="FFFFFF"/>
                </a:solidFill>
                <a:latin typeface="Lucida Sans Unicode"/>
                <a:cs typeface="Lucida Sans Unicode"/>
              </a:rPr>
              <a:t>height,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and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30">
                <a:solidFill>
                  <a:srgbClr val="FFFFFF"/>
                </a:solidFill>
                <a:latin typeface="Lucida Sans Unicode"/>
                <a:cs typeface="Lucida Sans Unicode"/>
              </a:rPr>
              <a:t>design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35">
                <a:solidFill>
                  <a:srgbClr val="FFFFFF"/>
                </a:solidFill>
                <a:latin typeface="Lucida Sans Unicode"/>
                <a:cs typeface="Lucida Sans Unicode"/>
              </a:rPr>
              <a:t>is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essential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for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complete protection.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0" y="18256479"/>
            <a:ext cx="7619365" cy="793750"/>
          </a:xfrm>
          <a:custGeom>
            <a:avLst/>
            <a:gdLst/>
            <a:ahLst/>
            <a:cxnLst/>
            <a:rect l="l" t="t" r="r" b="b"/>
            <a:pathLst>
              <a:path w="7619365" h="793750">
                <a:moveTo>
                  <a:pt x="7619027" y="793519"/>
                </a:moveTo>
                <a:lnTo>
                  <a:pt x="0" y="793519"/>
                </a:lnTo>
                <a:lnTo>
                  <a:pt x="0" y="0"/>
                </a:lnTo>
                <a:lnTo>
                  <a:pt x="7619027" y="0"/>
                </a:lnTo>
                <a:lnTo>
                  <a:pt x="7619027" y="793519"/>
                </a:lnTo>
                <a:close/>
              </a:path>
            </a:pathLst>
          </a:custGeom>
          <a:solidFill>
            <a:srgbClr val="1729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1123590" y="5810989"/>
            <a:ext cx="5387340" cy="12985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110" b="1">
                <a:solidFill>
                  <a:srgbClr val="FFFFFF"/>
                </a:solidFill>
                <a:latin typeface="Trebuchet MS"/>
                <a:cs typeface="Trebuchet MS"/>
              </a:rPr>
              <a:t>WAITING</a:t>
            </a:r>
            <a:r>
              <a:rPr dirty="0" sz="2000" spc="13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85" b="1">
                <a:solidFill>
                  <a:srgbClr val="FFFFFF"/>
                </a:solidFill>
                <a:latin typeface="Trebuchet MS"/>
                <a:cs typeface="Trebuchet MS"/>
              </a:rPr>
              <a:t>UNTIL</a:t>
            </a:r>
            <a:r>
              <a:rPr dirty="0" sz="2000" spc="1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90" b="1">
                <a:solidFill>
                  <a:srgbClr val="FFFFFF"/>
                </a:solidFill>
                <a:latin typeface="Trebuchet MS"/>
                <a:cs typeface="Trebuchet MS"/>
              </a:rPr>
              <a:t>FLOODWATERS</a:t>
            </a:r>
            <a:r>
              <a:rPr dirty="0" sz="2000" spc="1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20" b="1">
                <a:solidFill>
                  <a:srgbClr val="FFFFFF"/>
                </a:solidFill>
                <a:latin typeface="Trebuchet MS"/>
                <a:cs typeface="Trebuchet MS"/>
              </a:rPr>
              <a:t>ARRIVE</a:t>
            </a:r>
            <a:endParaRPr sz="2000">
              <a:latin typeface="Trebuchet MS"/>
              <a:cs typeface="Trebuchet MS"/>
            </a:endParaRPr>
          </a:p>
          <a:p>
            <a:pPr marL="12700" marR="5715">
              <a:lnSpc>
                <a:spcPct val="116100"/>
              </a:lnSpc>
              <a:spcBef>
                <a:spcPts val="1770"/>
              </a:spcBef>
            </a:pP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Delaying</a:t>
            </a:r>
            <a:r>
              <a:rPr dirty="0" sz="14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the</a:t>
            </a:r>
            <a:r>
              <a:rPr dirty="0" sz="140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deployment</a:t>
            </a:r>
            <a:r>
              <a:rPr dirty="0" sz="140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of</a:t>
            </a:r>
            <a:r>
              <a:rPr dirty="0" sz="14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140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sng" sz="1400" spc="-8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Black"/>
                <a:cs typeface="Arial Black"/>
                <a:hlinkClick r:id="rId4"/>
              </a:rPr>
              <a:t>Flood</a:t>
            </a:r>
            <a:r>
              <a:rPr dirty="0" u="sng" sz="1400" spc="-9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Black"/>
                <a:cs typeface="Arial Black"/>
                <a:hlinkClick r:id="rId4"/>
              </a:rPr>
              <a:t> </a:t>
            </a:r>
            <a:r>
              <a:rPr dirty="0" u="sng" sz="1400" spc="-1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Black"/>
                <a:cs typeface="Arial Black"/>
                <a:hlinkClick r:id="rId4"/>
              </a:rPr>
              <a:t>Defense </a:t>
            </a:r>
            <a:r>
              <a:rPr dirty="0" u="sng" sz="1400" spc="-9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Black"/>
                <a:cs typeface="Arial Black"/>
                <a:hlinkClick r:id="rId4"/>
              </a:rPr>
              <a:t>Barrier</a:t>
            </a:r>
            <a:r>
              <a:rPr dirty="0" u="none" sz="1400" spc="-8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u="none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leaves </a:t>
            </a:r>
            <a:r>
              <a:rPr dirty="0" u="none" sz="1400">
                <a:solidFill>
                  <a:srgbClr val="FFFFFF"/>
                </a:solidFill>
                <a:latin typeface="Lucida Sans Unicode"/>
                <a:cs typeface="Lucida Sans Unicode"/>
              </a:rPr>
              <a:t>little</a:t>
            </a:r>
            <a:r>
              <a:rPr dirty="0" u="none" sz="140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time</a:t>
            </a:r>
            <a:r>
              <a:rPr dirty="0" u="none" sz="140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>
                <a:solidFill>
                  <a:srgbClr val="FFFFFF"/>
                </a:solidFill>
                <a:latin typeface="Lucida Sans Unicode"/>
                <a:cs typeface="Lucida Sans Unicode"/>
              </a:rPr>
              <a:t>for</a:t>
            </a:r>
            <a:r>
              <a:rPr dirty="0" u="none" sz="140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>
                <a:solidFill>
                  <a:srgbClr val="FFFFFF"/>
                </a:solidFill>
                <a:latin typeface="Lucida Sans Unicode"/>
                <a:cs typeface="Lucida Sans Unicode"/>
              </a:rPr>
              <a:t>proper</a:t>
            </a:r>
            <a:r>
              <a:rPr dirty="0" u="none" sz="140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installation.</a:t>
            </a:r>
            <a:r>
              <a:rPr dirty="0" u="none" sz="140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Always</a:t>
            </a:r>
            <a:r>
              <a:rPr dirty="0" u="none" sz="140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>
                <a:solidFill>
                  <a:srgbClr val="FFFFFF"/>
                </a:solidFill>
                <a:latin typeface="Lucida Sans Unicode"/>
                <a:cs typeface="Lucida Sans Unicode"/>
              </a:rPr>
              <a:t>activate</a:t>
            </a:r>
            <a:r>
              <a:rPr dirty="0" u="none" sz="140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>
                <a:solidFill>
                  <a:srgbClr val="FFFFFF"/>
                </a:solidFill>
                <a:latin typeface="Lucida Sans Unicode"/>
                <a:cs typeface="Lucida Sans Unicode"/>
              </a:rPr>
              <a:t>the</a:t>
            </a:r>
            <a:r>
              <a:rPr dirty="0" u="none" sz="140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>
                <a:solidFill>
                  <a:srgbClr val="FFFFFF"/>
                </a:solidFill>
                <a:latin typeface="Lucida Sans Unicode"/>
                <a:cs typeface="Lucida Sans Unicode"/>
              </a:rPr>
              <a:t>barrier</a:t>
            </a:r>
            <a:r>
              <a:rPr dirty="0" u="none" sz="140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as </a:t>
            </a:r>
            <a:r>
              <a:rPr dirty="0" u="none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soon</a:t>
            </a:r>
            <a:r>
              <a:rPr dirty="0" u="none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as</a:t>
            </a:r>
            <a:r>
              <a:rPr dirty="0" u="none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>
                <a:solidFill>
                  <a:srgbClr val="FFFFFF"/>
                </a:solidFill>
                <a:latin typeface="Lucida Sans Unicode"/>
                <a:cs typeface="Lucida Sans Unicode"/>
              </a:rPr>
              <a:t>flood</a:t>
            </a:r>
            <a:r>
              <a:rPr dirty="0" u="none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 spc="-30">
                <a:solidFill>
                  <a:srgbClr val="FFFFFF"/>
                </a:solidFill>
                <a:latin typeface="Lucida Sans Unicode"/>
                <a:cs typeface="Lucida Sans Unicode"/>
              </a:rPr>
              <a:t>warnings</a:t>
            </a:r>
            <a:r>
              <a:rPr dirty="0" u="none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>
                <a:solidFill>
                  <a:srgbClr val="FFFFFF"/>
                </a:solidFill>
                <a:latin typeface="Lucida Sans Unicode"/>
                <a:cs typeface="Lucida Sans Unicode"/>
              </a:rPr>
              <a:t>are</a:t>
            </a:r>
            <a:r>
              <a:rPr dirty="0" u="none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issued.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123590" y="10047807"/>
            <a:ext cx="4984115" cy="12985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160" b="1">
                <a:solidFill>
                  <a:srgbClr val="FFFFFF"/>
                </a:solidFill>
                <a:latin typeface="Trebuchet MS"/>
                <a:cs typeface="Trebuchet MS"/>
              </a:rPr>
              <a:t>IMPROPER</a:t>
            </a:r>
            <a:r>
              <a:rPr dirty="0" sz="2000" spc="1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10" b="1">
                <a:solidFill>
                  <a:srgbClr val="FFFFFF"/>
                </a:solidFill>
                <a:latin typeface="Trebuchet MS"/>
                <a:cs typeface="Trebuchet MS"/>
              </a:rPr>
              <a:t>INSTALLATION</a:t>
            </a:r>
            <a:endParaRPr sz="2000">
              <a:latin typeface="Trebuchet MS"/>
              <a:cs typeface="Trebuchet MS"/>
            </a:endParaRPr>
          </a:p>
          <a:p>
            <a:pPr marL="12700" marR="5080">
              <a:lnSpc>
                <a:spcPct val="116100"/>
              </a:lnSpc>
              <a:spcBef>
                <a:spcPts val="1770"/>
              </a:spcBef>
            </a:pP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Incorrect</a:t>
            </a:r>
            <a:r>
              <a:rPr dirty="0" sz="14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30">
                <a:solidFill>
                  <a:srgbClr val="FFFFFF"/>
                </a:solidFill>
                <a:latin typeface="Lucida Sans Unicode"/>
                <a:cs typeface="Lucida Sans Unicode"/>
              </a:rPr>
              <a:t>positioning,</a:t>
            </a:r>
            <a:r>
              <a:rPr dirty="0" sz="14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loose</a:t>
            </a:r>
            <a:r>
              <a:rPr dirty="0" sz="1400" spc="-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35">
                <a:solidFill>
                  <a:srgbClr val="FFFFFF"/>
                </a:solidFill>
                <a:latin typeface="Lucida Sans Unicode"/>
                <a:cs typeface="Lucida Sans Unicode"/>
              </a:rPr>
              <a:t>locking</a:t>
            </a:r>
            <a:r>
              <a:rPr dirty="0" sz="14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mechanisms,</a:t>
            </a:r>
            <a:r>
              <a:rPr dirty="0" sz="14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or</a:t>
            </a:r>
            <a:r>
              <a:rPr dirty="0" sz="1400" spc="-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poor </a:t>
            </a:r>
            <a:r>
              <a:rPr dirty="0" sz="1400" spc="-30">
                <a:solidFill>
                  <a:srgbClr val="FFFFFF"/>
                </a:solidFill>
                <a:latin typeface="Lucida Sans Unicode"/>
                <a:cs typeface="Lucida Sans Unicode"/>
              </a:rPr>
              <a:t>sealing</a:t>
            </a:r>
            <a:r>
              <a:rPr dirty="0" sz="14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can</a:t>
            </a:r>
            <a:r>
              <a:rPr dirty="0" sz="14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allow</a:t>
            </a:r>
            <a:r>
              <a:rPr dirty="0" sz="14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water</a:t>
            </a:r>
            <a:r>
              <a:rPr dirty="0" sz="14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4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seep</a:t>
            </a:r>
            <a:r>
              <a:rPr dirty="0" sz="14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35">
                <a:solidFill>
                  <a:srgbClr val="FFFFFF"/>
                </a:solidFill>
                <a:latin typeface="Lucida Sans Unicode"/>
                <a:cs typeface="Lucida Sans Unicode"/>
              </a:rPr>
              <a:t>through.</a:t>
            </a:r>
            <a:r>
              <a:rPr dirty="0" sz="14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Always</a:t>
            </a:r>
            <a:r>
              <a:rPr dirty="0" sz="14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follow</a:t>
            </a:r>
            <a:r>
              <a:rPr dirty="0" sz="14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the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manufacturer's</a:t>
            </a:r>
            <a:r>
              <a:rPr dirty="0" sz="14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installation</a:t>
            </a:r>
            <a:r>
              <a:rPr dirty="0" sz="14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guidelines.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123590" y="14305877"/>
            <a:ext cx="4876800" cy="12985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95" b="1">
                <a:solidFill>
                  <a:srgbClr val="FFFFFF"/>
                </a:solidFill>
                <a:latin typeface="Trebuchet MS"/>
                <a:cs typeface="Trebuchet MS"/>
              </a:rPr>
              <a:t>OVERLOOKING</a:t>
            </a:r>
            <a:r>
              <a:rPr dirty="0" sz="2000" spc="14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30" b="1">
                <a:solidFill>
                  <a:srgbClr val="FFFFFF"/>
                </a:solidFill>
                <a:latin typeface="Trebuchet MS"/>
                <a:cs typeface="Trebuchet MS"/>
              </a:rPr>
              <a:t>DRAINAGE</a:t>
            </a:r>
            <a:r>
              <a:rPr dirty="0" sz="2000" spc="14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200" b="1">
                <a:solidFill>
                  <a:srgbClr val="FFFFFF"/>
                </a:solidFill>
                <a:latin typeface="Trebuchet MS"/>
                <a:cs typeface="Trebuchet MS"/>
              </a:rPr>
              <a:t>SYSTEMS</a:t>
            </a:r>
            <a:endParaRPr sz="2000">
              <a:latin typeface="Trebuchet MS"/>
              <a:cs typeface="Trebuchet MS"/>
            </a:endParaRPr>
          </a:p>
          <a:p>
            <a:pPr marL="12700" marR="5080">
              <a:lnSpc>
                <a:spcPct val="116100"/>
              </a:lnSpc>
              <a:spcBef>
                <a:spcPts val="1770"/>
              </a:spcBef>
            </a:pPr>
            <a:r>
              <a:rPr dirty="0" sz="1400" spc="-35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14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sng" sz="1400" spc="-8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Black"/>
                <a:cs typeface="Arial Black"/>
                <a:hlinkClick r:id="rId6"/>
              </a:rPr>
              <a:t>Flood</a:t>
            </a:r>
            <a:r>
              <a:rPr dirty="0" u="sng" sz="1400" spc="-11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Black"/>
                <a:cs typeface="Arial Black"/>
                <a:hlinkClick r:id="rId6"/>
              </a:rPr>
              <a:t> </a:t>
            </a:r>
            <a:r>
              <a:rPr dirty="0" u="sng" sz="1400" spc="-1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Black"/>
                <a:cs typeface="Arial Black"/>
                <a:hlinkClick r:id="rId6"/>
              </a:rPr>
              <a:t>Defe</a:t>
            </a:r>
            <a:r>
              <a:rPr dirty="0" u="sng" sz="1400" spc="-1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Black"/>
                <a:cs typeface="Arial Black"/>
                <a:hlinkClick r:id="rId6"/>
              </a:rPr>
              <a:t>nse</a:t>
            </a:r>
            <a:r>
              <a:rPr dirty="0" u="sng" sz="1400" spc="-10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Black"/>
                <a:cs typeface="Arial Black"/>
                <a:hlinkClick r:id="rId6"/>
              </a:rPr>
              <a:t> </a:t>
            </a:r>
            <a:r>
              <a:rPr dirty="0" u="sng" sz="1400" spc="-9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Black"/>
                <a:cs typeface="Arial Black"/>
                <a:hlinkClick r:id="rId6"/>
              </a:rPr>
              <a:t>Barrier</a:t>
            </a:r>
            <a:r>
              <a:rPr dirty="0" u="none" sz="1400" spc="-9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u="none" sz="1400" spc="-35">
                <a:solidFill>
                  <a:srgbClr val="FFFFFF"/>
                </a:solidFill>
                <a:latin typeface="Lucida Sans Unicode"/>
                <a:cs typeface="Lucida Sans Unicode"/>
              </a:rPr>
              <a:t>works</a:t>
            </a:r>
            <a:r>
              <a:rPr dirty="0" u="none" sz="14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>
                <a:solidFill>
                  <a:srgbClr val="FFFFFF"/>
                </a:solidFill>
                <a:latin typeface="Lucida Sans Unicode"/>
                <a:cs typeface="Lucida Sans Unicode"/>
              </a:rPr>
              <a:t>best</a:t>
            </a:r>
            <a:r>
              <a:rPr dirty="0" u="none" sz="14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>
                <a:solidFill>
                  <a:srgbClr val="FFFFFF"/>
                </a:solidFill>
                <a:latin typeface="Lucida Sans Unicode"/>
                <a:cs typeface="Lucida Sans Unicode"/>
              </a:rPr>
              <a:t>when</a:t>
            </a:r>
            <a:r>
              <a:rPr dirty="0" u="none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>
                <a:solidFill>
                  <a:srgbClr val="FFFFFF"/>
                </a:solidFill>
                <a:latin typeface="Lucida Sans Unicode"/>
                <a:cs typeface="Lucida Sans Unicode"/>
              </a:rPr>
              <a:t>combined</a:t>
            </a:r>
            <a:r>
              <a:rPr dirty="0" u="none" sz="14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with </a:t>
            </a:r>
            <a:r>
              <a:rPr dirty="0" u="none" sz="1400">
                <a:solidFill>
                  <a:srgbClr val="FFFFFF"/>
                </a:solidFill>
                <a:latin typeface="Lucida Sans Unicode"/>
                <a:cs typeface="Lucida Sans Unicode"/>
              </a:rPr>
              <a:t>efficient</a:t>
            </a:r>
            <a:r>
              <a:rPr dirty="0" u="none" sz="14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drainage</a:t>
            </a:r>
            <a:r>
              <a:rPr dirty="0" u="none" sz="14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>
                <a:solidFill>
                  <a:srgbClr val="FFFFFF"/>
                </a:solidFill>
                <a:latin typeface="Lucida Sans Unicode"/>
                <a:cs typeface="Lucida Sans Unicode"/>
              </a:rPr>
              <a:t>and</a:t>
            </a:r>
            <a:r>
              <a:rPr dirty="0" u="none" sz="14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>
                <a:solidFill>
                  <a:srgbClr val="FFFFFF"/>
                </a:solidFill>
                <a:latin typeface="Lucida Sans Unicode"/>
                <a:cs typeface="Lucida Sans Unicode"/>
              </a:rPr>
              <a:t>water</a:t>
            </a:r>
            <a:r>
              <a:rPr dirty="0" u="none" sz="14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management</a:t>
            </a:r>
            <a:r>
              <a:rPr dirty="0" u="none" sz="14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systems</a:t>
            </a:r>
            <a:r>
              <a:rPr dirty="0" u="none" sz="14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that </a:t>
            </a:r>
            <a:r>
              <a:rPr dirty="0" u="none" sz="1400">
                <a:solidFill>
                  <a:srgbClr val="FFFFFF"/>
                </a:solidFill>
                <a:latin typeface="Lucida Sans Unicode"/>
                <a:cs typeface="Lucida Sans Unicode"/>
              </a:rPr>
              <a:t>prevent</a:t>
            </a:r>
            <a:r>
              <a:rPr dirty="0" u="none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 excessive </a:t>
            </a:r>
            <a:r>
              <a:rPr dirty="0" u="none" sz="1400">
                <a:solidFill>
                  <a:srgbClr val="FFFFFF"/>
                </a:solidFill>
                <a:latin typeface="Lucida Sans Unicode"/>
                <a:cs typeface="Lucida Sans Unicode"/>
              </a:rPr>
              <a:t>water</a:t>
            </a:r>
            <a:r>
              <a:rPr dirty="0" u="none" sz="14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u="none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buildup.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123590" y="12272862"/>
            <a:ext cx="5224780" cy="12230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120" b="1">
                <a:solidFill>
                  <a:srgbClr val="FFFFFF"/>
                </a:solidFill>
                <a:latin typeface="Trebuchet MS"/>
                <a:cs typeface="Trebuchet MS"/>
              </a:rPr>
              <a:t>IGNORING</a:t>
            </a:r>
            <a:r>
              <a:rPr dirty="0" sz="2000" spc="13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10" b="1">
                <a:solidFill>
                  <a:srgbClr val="FFFFFF"/>
                </a:solidFill>
                <a:latin typeface="Trebuchet MS"/>
                <a:cs typeface="Trebuchet MS"/>
              </a:rPr>
              <a:t>REGULAR</a:t>
            </a:r>
            <a:r>
              <a:rPr dirty="0" sz="2000" spc="13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50" b="1">
                <a:solidFill>
                  <a:srgbClr val="FFFFFF"/>
                </a:solidFill>
                <a:latin typeface="Trebuchet MS"/>
                <a:cs typeface="Trebuchet MS"/>
              </a:rPr>
              <a:t>MAINTENANCE</a:t>
            </a:r>
            <a:endParaRPr sz="2000">
              <a:latin typeface="Trebuchet MS"/>
              <a:cs typeface="Trebuchet MS"/>
            </a:endParaRPr>
          </a:p>
          <a:p>
            <a:pPr marL="12700" marR="5080">
              <a:lnSpc>
                <a:spcPct val="116100"/>
              </a:lnSpc>
              <a:spcBef>
                <a:spcPts val="1175"/>
              </a:spcBef>
            </a:pP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Dirt,</a:t>
            </a:r>
            <a:r>
              <a:rPr dirty="0" sz="14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rust,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damaged</a:t>
            </a:r>
            <a:r>
              <a:rPr dirty="0" sz="14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seals,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and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worn</a:t>
            </a:r>
            <a:r>
              <a:rPr dirty="0" sz="14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components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can</a:t>
            </a:r>
            <a:r>
              <a:rPr dirty="0" sz="14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reduce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the</a:t>
            </a:r>
            <a:r>
              <a:rPr dirty="0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barrier's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effectiveness.</a:t>
            </a:r>
            <a:r>
              <a:rPr dirty="0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Schedule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routine</a:t>
            </a:r>
            <a:r>
              <a:rPr dirty="0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inspections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and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maintenance</a:t>
            </a:r>
            <a:r>
              <a:rPr dirty="0" sz="14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4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ensure</a:t>
            </a:r>
            <a:r>
              <a:rPr dirty="0" sz="14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reliable</a:t>
            </a:r>
            <a:r>
              <a:rPr dirty="0" sz="14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performance.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123590" y="16549982"/>
            <a:ext cx="5401310" cy="12230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120" b="1">
                <a:solidFill>
                  <a:srgbClr val="FFFFFF"/>
                </a:solidFill>
                <a:latin typeface="Trebuchet MS"/>
                <a:cs typeface="Trebuchet MS"/>
              </a:rPr>
              <a:t>LACK </a:t>
            </a:r>
            <a:r>
              <a:rPr dirty="0" sz="2000" b="1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dirty="0" sz="2000" spc="1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40" b="1">
                <a:solidFill>
                  <a:srgbClr val="FFFFFF"/>
                </a:solidFill>
                <a:latin typeface="Trebuchet MS"/>
                <a:cs typeface="Trebuchet MS"/>
              </a:rPr>
              <a:t>EMERGENCY</a:t>
            </a:r>
            <a:r>
              <a:rPr dirty="0" sz="2000" spc="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000" spc="125" b="1">
                <a:solidFill>
                  <a:srgbClr val="FFFFFF"/>
                </a:solidFill>
                <a:latin typeface="Trebuchet MS"/>
                <a:cs typeface="Trebuchet MS"/>
              </a:rPr>
              <a:t>TRAINING</a:t>
            </a:r>
            <a:endParaRPr sz="2000">
              <a:latin typeface="Trebuchet MS"/>
              <a:cs typeface="Trebuchet MS"/>
            </a:endParaRPr>
          </a:p>
          <a:p>
            <a:pPr marL="12700" marR="5080">
              <a:lnSpc>
                <a:spcPct val="116100"/>
              </a:lnSpc>
              <a:spcBef>
                <a:spcPts val="1175"/>
              </a:spcBef>
            </a:pP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Employees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or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family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members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should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35">
                <a:solidFill>
                  <a:srgbClr val="FFFFFF"/>
                </a:solidFill>
                <a:latin typeface="Lucida Sans Unicode"/>
                <a:cs typeface="Lucida Sans Unicode"/>
              </a:rPr>
              <a:t>know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how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operate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the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barrier</a:t>
            </a:r>
            <a:r>
              <a:rPr dirty="0" sz="14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quickly</a:t>
            </a:r>
            <a:r>
              <a:rPr dirty="0" sz="14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and</a:t>
            </a:r>
            <a:r>
              <a:rPr dirty="0" sz="14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correctly</a:t>
            </a:r>
            <a:r>
              <a:rPr dirty="0" sz="14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35">
                <a:solidFill>
                  <a:srgbClr val="FFFFFF"/>
                </a:solidFill>
                <a:latin typeface="Lucida Sans Unicode"/>
                <a:cs typeface="Lucida Sans Unicode"/>
              </a:rPr>
              <a:t>during</a:t>
            </a:r>
            <a:r>
              <a:rPr dirty="0" sz="14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emergencies</a:t>
            </a:r>
            <a:r>
              <a:rPr dirty="0" sz="14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4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minimize response</a:t>
            </a:r>
            <a:r>
              <a:rPr dirty="0" sz="140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time.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18839" y="18263333"/>
            <a:ext cx="6582409" cy="556260"/>
          </a:xfrm>
          <a:prstGeom prst="rect">
            <a:avLst/>
          </a:prstGeom>
        </p:spPr>
        <p:txBody>
          <a:bodyPr wrap="square" lIns="0" tIns="895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705"/>
              </a:spcBef>
            </a:pP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Read</a:t>
            </a:r>
            <a:r>
              <a:rPr dirty="0" sz="1200" spc="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Lucida Sans Unicode"/>
                <a:cs typeface="Lucida Sans Unicode"/>
              </a:rPr>
              <a:t>More</a:t>
            </a:r>
            <a:endParaRPr sz="120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25"/>
              </a:spcBef>
            </a:pPr>
            <a:r>
              <a:rPr dirty="0" u="sng" sz="1250" spc="-60">
                <a:solidFill>
                  <a:srgbClr val="5CE1E6"/>
                </a:solidFill>
                <a:uFill>
                  <a:solidFill>
                    <a:srgbClr val="5CE1E6"/>
                  </a:solidFill>
                </a:uFill>
                <a:latin typeface="Arial Black"/>
                <a:cs typeface="Arial Black"/>
                <a:hlinkClick r:id="rId4"/>
              </a:rPr>
              <a:t>www.flooddefend.com/product/fully</a:t>
            </a:r>
            <a:r>
              <a:rPr dirty="0" u="sng" sz="1250" spc="285">
                <a:solidFill>
                  <a:srgbClr val="5CE1E6"/>
                </a:solidFill>
                <a:uFill>
                  <a:solidFill>
                    <a:srgbClr val="5CE1E6"/>
                  </a:solidFill>
                </a:uFill>
                <a:latin typeface="Arial Black"/>
                <a:cs typeface="Arial Black"/>
                <a:hlinkClick r:id="rId4"/>
              </a:rPr>
              <a:t> </a:t>
            </a:r>
            <a:r>
              <a:rPr dirty="0" u="sng" sz="1250" spc="55">
                <a:solidFill>
                  <a:srgbClr val="5CE1E6"/>
                </a:solidFill>
                <a:uFill>
                  <a:solidFill>
                    <a:srgbClr val="5CE1E6"/>
                  </a:solidFill>
                </a:uFill>
                <a:latin typeface="Arial Black"/>
                <a:cs typeface="Arial Black"/>
                <a:hlinkClick r:id="rId4"/>
              </a:rPr>
              <a:t>-</a:t>
            </a:r>
            <a:r>
              <a:rPr dirty="0" u="sng" sz="1250" spc="-65">
                <a:solidFill>
                  <a:srgbClr val="5CE1E6"/>
                </a:solidFill>
                <a:uFill>
                  <a:solidFill>
                    <a:srgbClr val="5CE1E6"/>
                  </a:solidFill>
                </a:uFill>
                <a:latin typeface="Arial Black"/>
                <a:cs typeface="Arial Black"/>
                <a:hlinkClick r:id="rId4"/>
              </a:rPr>
              <a:t>automatic-</a:t>
            </a:r>
            <a:r>
              <a:rPr dirty="0" u="sng" sz="1250" spc="-50">
                <a:solidFill>
                  <a:srgbClr val="5CE1E6"/>
                </a:solidFill>
                <a:uFill>
                  <a:solidFill>
                    <a:srgbClr val="5CE1E6"/>
                  </a:solidFill>
                </a:uFill>
                <a:latin typeface="Arial Black"/>
                <a:cs typeface="Arial Black"/>
                <a:hlinkClick r:id="rId4"/>
              </a:rPr>
              <a:t>under</a:t>
            </a:r>
            <a:r>
              <a:rPr dirty="0" u="none" sz="1250" spc="-50">
                <a:solidFill>
                  <a:srgbClr val="5CE1E6"/>
                </a:solidFill>
                <a:latin typeface="Arial Black"/>
                <a:cs typeface="Arial Black"/>
                <a:hlinkClick r:id="rId4"/>
              </a:rPr>
              <a:t>g</a:t>
            </a:r>
            <a:r>
              <a:rPr dirty="0" u="sng" sz="1250" spc="-50">
                <a:solidFill>
                  <a:srgbClr val="5CE1E6"/>
                </a:solidFill>
                <a:uFill>
                  <a:solidFill>
                    <a:srgbClr val="5CE1E6"/>
                  </a:solidFill>
                </a:uFill>
                <a:latin typeface="Arial Black"/>
                <a:cs typeface="Arial Black"/>
                <a:hlinkClick r:id="rId4"/>
              </a:rPr>
              <a:t>round-</a:t>
            </a:r>
            <a:r>
              <a:rPr dirty="0" u="none" sz="1250" spc="-90">
                <a:solidFill>
                  <a:srgbClr val="5CE1E6"/>
                </a:solidFill>
                <a:latin typeface="Arial Black"/>
                <a:cs typeface="Arial Black"/>
                <a:hlinkClick r:id="rId4"/>
              </a:rPr>
              <a:t>g</a:t>
            </a:r>
            <a:r>
              <a:rPr dirty="0" u="sng" sz="1250" spc="-90">
                <a:solidFill>
                  <a:srgbClr val="5CE1E6"/>
                </a:solidFill>
                <a:uFill>
                  <a:solidFill>
                    <a:srgbClr val="5CE1E6"/>
                  </a:solidFill>
                </a:uFill>
                <a:latin typeface="Arial Black"/>
                <a:cs typeface="Arial Black"/>
                <a:hlinkClick r:id="rId4"/>
              </a:rPr>
              <a:t>ara</a:t>
            </a:r>
            <a:r>
              <a:rPr dirty="0" u="none" sz="1250" spc="-90">
                <a:solidFill>
                  <a:srgbClr val="5CE1E6"/>
                </a:solidFill>
                <a:latin typeface="Arial Black"/>
                <a:cs typeface="Arial Black"/>
                <a:hlinkClick r:id="rId4"/>
              </a:rPr>
              <a:t>g</a:t>
            </a:r>
            <a:r>
              <a:rPr dirty="0" u="sng" sz="1250" spc="-90">
                <a:solidFill>
                  <a:srgbClr val="5CE1E6"/>
                </a:solidFill>
                <a:uFill>
                  <a:solidFill>
                    <a:srgbClr val="5CE1E6"/>
                  </a:solidFill>
                </a:uFill>
                <a:latin typeface="Arial Black"/>
                <a:cs typeface="Arial Black"/>
                <a:hlinkClick r:id="rId4"/>
              </a:rPr>
              <a:t>e-</a:t>
            </a:r>
            <a:r>
              <a:rPr dirty="0" u="sng" sz="1250" spc="-10">
                <a:solidFill>
                  <a:srgbClr val="5CE1E6"/>
                </a:solidFill>
                <a:uFill>
                  <a:solidFill>
                    <a:srgbClr val="5CE1E6"/>
                  </a:solidFill>
                </a:uFill>
                <a:latin typeface="Arial Black"/>
                <a:cs typeface="Arial Black"/>
                <a:hlinkClick r:id="rId4"/>
              </a:rPr>
              <a:t>flood-barrier</a:t>
            </a:r>
            <a:endParaRPr sz="1250">
              <a:latin typeface="Arial Black"/>
              <a:cs typeface="Arial Black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55472" y="3609387"/>
            <a:ext cx="5909310" cy="11080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6235" marR="5080" indent="-344170">
              <a:lnSpc>
                <a:spcPct val="116399"/>
              </a:lnSpc>
              <a:spcBef>
                <a:spcPts val="95"/>
              </a:spcBef>
            </a:pPr>
            <a:r>
              <a:rPr dirty="0" sz="3050" b="1">
                <a:solidFill>
                  <a:srgbClr val="FAE766"/>
                </a:solidFill>
                <a:latin typeface="Trebuchet MS"/>
                <a:cs typeface="Trebuchet MS"/>
                <a:hlinkClick r:id="rId4"/>
              </a:rPr>
              <a:t>Common</a:t>
            </a:r>
            <a:r>
              <a:rPr dirty="0" sz="3050" spc="-145" b="1">
                <a:solidFill>
                  <a:srgbClr val="FAE766"/>
                </a:solidFill>
                <a:latin typeface="Trebuchet MS"/>
                <a:cs typeface="Trebuchet MS"/>
                <a:hlinkClick r:id="rId4"/>
              </a:rPr>
              <a:t> </a:t>
            </a:r>
            <a:r>
              <a:rPr dirty="0" sz="3050" spc="45" b="1">
                <a:solidFill>
                  <a:srgbClr val="FAE766"/>
                </a:solidFill>
                <a:latin typeface="Trebuchet MS"/>
                <a:cs typeface="Trebuchet MS"/>
                <a:hlinkClick r:id="rId4"/>
              </a:rPr>
              <a:t>Mistakes</a:t>
            </a:r>
            <a:r>
              <a:rPr dirty="0" sz="3050" spc="-145" b="1">
                <a:solidFill>
                  <a:srgbClr val="FAE766"/>
                </a:solidFill>
                <a:latin typeface="Trebuchet MS"/>
                <a:cs typeface="Trebuchet MS"/>
                <a:hlinkClick r:id="rId4"/>
              </a:rPr>
              <a:t> </a:t>
            </a:r>
            <a:r>
              <a:rPr dirty="0" sz="3050" spc="-120" b="1">
                <a:solidFill>
                  <a:srgbClr val="FAE766"/>
                </a:solidFill>
                <a:latin typeface="Trebuchet MS"/>
                <a:cs typeface="Trebuchet MS"/>
                <a:hlinkClick r:id="rId4"/>
              </a:rPr>
              <a:t>to</a:t>
            </a:r>
            <a:r>
              <a:rPr dirty="0" sz="3050" spc="-145" b="1">
                <a:solidFill>
                  <a:srgbClr val="FAE766"/>
                </a:solidFill>
                <a:latin typeface="Trebuchet MS"/>
                <a:cs typeface="Trebuchet MS"/>
                <a:hlinkClick r:id="rId4"/>
              </a:rPr>
              <a:t> </a:t>
            </a:r>
            <a:r>
              <a:rPr dirty="0" sz="3050" spc="-50" b="1">
                <a:solidFill>
                  <a:srgbClr val="FAE766"/>
                </a:solidFill>
                <a:latin typeface="Trebuchet MS"/>
                <a:cs typeface="Trebuchet MS"/>
                <a:hlinkClick r:id="rId4"/>
              </a:rPr>
              <a:t>Avoid</a:t>
            </a:r>
            <a:r>
              <a:rPr dirty="0" sz="3050" spc="-145" b="1">
                <a:solidFill>
                  <a:srgbClr val="FAE766"/>
                </a:solidFill>
                <a:latin typeface="Trebuchet MS"/>
                <a:cs typeface="Trebuchet MS"/>
                <a:hlinkClick r:id="rId4"/>
              </a:rPr>
              <a:t> </a:t>
            </a:r>
            <a:r>
              <a:rPr dirty="0" sz="3050" spc="-30" b="1">
                <a:solidFill>
                  <a:srgbClr val="FAE766"/>
                </a:solidFill>
                <a:latin typeface="Trebuchet MS"/>
                <a:cs typeface="Trebuchet MS"/>
                <a:hlinkClick r:id="rId4"/>
              </a:rPr>
              <a:t>When</a:t>
            </a:r>
            <a:r>
              <a:rPr dirty="0" sz="3050" spc="-30" b="1">
                <a:solidFill>
                  <a:srgbClr val="FAE766"/>
                </a:solidFill>
                <a:latin typeface="Trebuchet MS"/>
                <a:cs typeface="Trebuchet MS"/>
                <a:hlinkClick r:id="rId4"/>
              </a:rPr>
              <a:t> </a:t>
            </a:r>
            <a:r>
              <a:rPr dirty="0" sz="3050" b="1">
                <a:solidFill>
                  <a:srgbClr val="FAE766"/>
                </a:solidFill>
                <a:latin typeface="Trebuchet MS"/>
                <a:cs typeface="Trebuchet MS"/>
                <a:hlinkClick r:id="rId4"/>
              </a:rPr>
              <a:t>Using</a:t>
            </a:r>
            <a:r>
              <a:rPr dirty="0" sz="3050" spc="-120" b="1">
                <a:solidFill>
                  <a:srgbClr val="FAE766"/>
                </a:solidFill>
                <a:latin typeface="Trebuchet MS"/>
                <a:cs typeface="Trebuchet MS"/>
                <a:hlinkClick r:id="rId4"/>
              </a:rPr>
              <a:t> </a:t>
            </a:r>
            <a:r>
              <a:rPr dirty="0" sz="3050" b="1">
                <a:solidFill>
                  <a:srgbClr val="FAE766"/>
                </a:solidFill>
                <a:latin typeface="Trebuchet MS"/>
                <a:cs typeface="Trebuchet MS"/>
                <a:hlinkClick r:id="rId4"/>
              </a:rPr>
              <a:t>a</a:t>
            </a:r>
            <a:r>
              <a:rPr dirty="0" sz="3050" spc="-120" b="1">
                <a:solidFill>
                  <a:srgbClr val="FAE766"/>
                </a:solidFill>
                <a:latin typeface="Trebuchet MS"/>
                <a:cs typeface="Trebuchet MS"/>
                <a:hlinkClick r:id="rId4"/>
              </a:rPr>
              <a:t> </a:t>
            </a:r>
            <a:r>
              <a:rPr dirty="0" sz="3050" spc="-55" b="1">
                <a:solidFill>
                  <a:srgbClr val="FAE766"/>
                </a:solidFill>
                <a:latin typeface="Trebuchet MS"/>
                <a:cs typeface="Trebuchet MS"/>
                <a:hlinkClick r:id="rId4"/>
              </a:rPr>
              <a:t>Flood</a:t>
            </a:r>
            <a:r>
              <a:rPr dirty="0" sz="3050" spc="-120" b="1">
                <a:solidFill>
                  <a:srgbClr val="FAE766"/>
                </a:solidFill>
                <a:latin typeface="Trebuchet MS"/>
                <a:cs typeface="Trebuchet MS"/>
                <a:hlinkClick r:id="rId4"/>
              </a:rPr>
              <a:t> </a:t>
            </a:r>
            <a:r>
              <a:rPr dirty="0" sz="3050" spc="-30" b="1">
                <a:solidFill>
                  <a:srgbClr val="FAE766"/>
                </a:solidFill>
                <a:latin typeface="Trebuchet MS"/>
                <a:cs typeface="Trebuchet MS"/>
                <a:hlinkClick r:id="rId4"/>
              </a:rPr>
              <a:t>Defense</a:t>
            </a:r>
            <a:r>
              <a:rPr dirty="0" sz="3050" spc="-120" b="1">
                <a:solidFill>
                  <a:srgbClr val="FAE766"/>
                </a:solidFill>
                <a:latin typeface="Trebuchet MS"/>
                <a:cs typeface="Trebuchet MS"/>
                <a:hlinkClick r:id="rId4"/>
              </a:rPr>
              <a:t> </a:t>
            </a:r>
            <a:r>
              <a:rPr dirty="0" sz="3050" spc="-10" b="1">
                <a:solidFill>
                  <a:srgbClr val="FAE766"/>
                </a:solidFill>
                <a:latin typeface="Trebuchet MS"/>
                <a:cs typeface="Trebuchet MS"/>
                <a:hlinkClick r:id="rId4"/>
              </a:rPr>
              <a:t>Barrier</a:t>
            </a:r>
            <a:endParaRPr sz="30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4962" y="337185"/>
            <a:ext cx="6943725" cy="91408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dirty="0" sz="1500" spc="-10" b="1">
                <a:solidFill>
                  <a:srgbClr val="FFFFFF"/>
                </a:solidFill>
                <a:latin typeface="Trebuchet MS"/>
                <a:cs typeface="Trebuchet MS"/>
              </a:rPr>
              <a:t>Newflag</a:t>
            </a:r>
            <a:r>
              <a:rPr dirty="0" sz="15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5" b="1">
                <a:solidFill>
                  <a:srgbClr val="FFFFFF"/>
                </a:solidFill>
                <a:latin typeface="Trebuchet MS"/>
                <a:cs typeface="Trebuchet MS"/>
              </a:rPr>
              <a:t>Technology</a:t>
            </a:r>
            <a:r>
              <a:rPr dirty="0" sz="15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65" b="1">
                <a:solidFill>
                  <a:srgbClr val="FFFFFF"/>
                </a:solidFill>
                <a:latin typeface="Trebuchet MS"/>
                <a:cs typeface="Trebuchet MS"/>
              </a:rPr>
              <a:t>Co.,</a:t>
            </a:r>
            <a:r>
              <a:rPr dirty="0" sz="1500" spc="-5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65" b="1">
                <a:solidFill>
                  <a:srgbClr val="FFFFFF"/>
                </a:solidFill>
                <a:latin typeface="Trebuchet MS"/>
                <a:cs typeface="Trebuchet MS"/>
              </a:rPr>
              <a:t>Ltd.</a:t>
            </a:r>
            <a:r>
              <a:rPr dirty="0" sz="15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introduces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0" b="1">
                <a:solidFill>
                  <a:srgbClr val="FFFFFF"/>
                </a:solidFill>
                <a:latin typeface="Trebuchet MS"/>
                <a:cs typeface="Trebuchet MS"/>
              </a:rPr>
              <a:t>Flood</a:t>
            </a:r>
            <a:r>
              <a:rPr dirty="0" sz="15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0" b="1">
                <a:solidFill>
                  <a:srgbClr val="FFFFFF"/>
                </a:solidFill>
                <a:latin typeface="Trebuchet MS"/>
                <a:cs typeface="Trebuchet MS"/>
              </a:rPr>
              <a:t>Defense</a:t>
            </a:r>
            <a:r>
              <a:rPr dirty="0" sz="15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50" b="1">
                <a:solidFill>
                  <a:srgbClr val="FFFFFF"/>
                </a:solidFill>
                <a:latin typeface="Trebuchet MS"/>
                <a:cs typeface="Trebuchet MS"/>
              </a:rPr>
              <a:t>Barrier</a:t>
            </a:r>
            <a:r>
              <a:rPr dirty="0" sz="1500" spc="-5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built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specifically 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garage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entrances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underground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parking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areas—designed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protect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vehicles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property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when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water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levels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rise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55">
                <a:solidFill>
                  <a:srgbClr val="FFFFFF"/>
                </a:solidFill>
                <a:latin typeface="Trebuchet MS"/>
                <a:cs typeface="Trebuchet MS"/>
              </a:rPr>
              <a:t>quickly.</a:t>
            </a:r>
            <a:r>
              <a:rPr dirty="0" sz="1500" spc="-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This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fully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automatic,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water-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driven</a:t>
            </a:r>
            <a:r>
              <a:rPr dirty="0" sz="1500" spc="-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flood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barrier</a:t>
            </a:r>
            <a:r>
              <a:rPr dirty="0" sz="1500" spc="-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70">
                <a:solidFill>
                  <a:srgbClr val="FFFFFF"/>
                </a:solidFill>
                <a:latin typeface="Trebuchet MS"/>
                <a:cs typeface="Trebuchet MS"/>
              </a:rPr>
              <a:t>uses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hydrodynamic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action:</a:t>
            </a:r>
            <a:r>
              <a:rPr dirty="0" sz="1500" spc="-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90">
                <a:solidFill>
                  <a:srgbClr val="FFFFFF"/>
                </a:solidFill>
                <a:latin typeface="Trebuchet MS"/>
                <a:cs typeface="Trebuchet MS"/>
              </a:rPr>
              <a:t>as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floodwater</a:t>
            </a:r>
            <a:r>
              <a:rPr dirty="0" sz="1500" spc="-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accumulates,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buoyancy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30">
                <a:solidFill>
                  <a:srgbClr val="FFFFFF"/>
                </a:solidFill>
                <a:latin typeface="Trebuchet MS"/>
                <a:cs typeface="Trebuchet MS"/>
              </a:rPr>
              <a:t>lifts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floating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barrier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panel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block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water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automatically.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When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water </a:t>
            </a:r>
            <a:r>
              <a:rPr dirty="0" sz="1500" spc="-30">
                <a:solidFill>
                  <a:srgbClr val="FFFFFF"/>
                </a:solidFill>
                <a:latin typeface="Trebuchet MS"/>
                <a:cs typeface="Trebuchet MS"/>
              </a:rPr>
              <a:t>recedes,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panel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50">
                <a:solidFill>
                  <a:srgbClr val="FFFFFF"/>
                </a:solidFill>
                <a:latin typeface="Trebuchet MS"/>
                <a:cs typeface="Trebuchet MS"/>
              </a:rPr>
              <a:t>closes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back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down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in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sync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with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changing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water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level. </a:t>
            </a:r>
            <a:r>
              <a:rPr dirty="0" sz="1500" spc="75">
                <a:solidFill>
                  <a:srgbClr val="FFFFFF"/>
                </a:solidFill>
                <a:latin typeface="Trebuchet MS"/>
                <a:cs typeface="Trebuchet MS"/>
              </a:rPr>
              <a:t>No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electricity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no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manual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intervention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are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70">
                <a:solidFill>
                  <a:srgbClr val="FFFFFF"/>
                </a:solidFill>
                <a:latin typeface="Trebuchet MS"/>
                <a:cs typeface="Trebuchet MS"/>
              </a:rPr>
              <a:t>required,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helping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barrier 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stay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reliable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even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during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outages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after-hours</a:t>
            </a:r>
            <a:r>
              <a:rPr dirty="0" sz="1500" spc="-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emergencies.</a:t>
            </a: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605"/>
              </a:spcBef>
            </a:pPr>
            <a:endParaRPr sz="1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2000" spc="-60" b="1">
                <a:solidFill>
                  <a:srgbClr val="FF741F"/>
                </a:solidFill>
                <a:latin typeface="Trebuchet MS"/>
                <a:cs typeface="Trebuchet MS"/>
              </a:rPr>
              <a:t>Why</a:t>
            </a:r>
            <a:r>
              <a:rPr dirty="0" sz="2000" spc="-90" b="1">
                <a:solidFill>
                  <a:srgbClr val="FF741F"/>
                </a:solidFill>
                <a:latin typeface="Trebuchet MS"/>
                <a:cs typeface="Trebuchet MS"/>
              </a:rPr>
              <a:t> </a:t>
            </a:r>
            <a:r>
              <a:rPr dirty="0" sz="2000" b="1">
                <a:solidFill>
                  <a:srgbClr val="FF741F"/>
                </a:solidFill>
                <a:latin typeface="Trebuchet MS"/>
                <a:cs typeface="Trebuchet MS"/>
              </a:rPr>
              <a:t>a</a:t>
            </a:r>
            <a:r>
              <a:rPr dirty="0" sz="2000" spc="-90" b="1">
                <a:solidFill>
                  <a:srgbClr val="FF741F"/>
                </a:solidFill>
                <a:latin typeface="Trebuchet MS"/>
                <a:cs typeface="Trebuchet MS"/>
              </a:rPr>
              <a:t> </a:t>
            </a:r>
            <a:r>
              <a:rPr dirty="0" sz="2000" spc="-50" b="1">
                <a:solidFill>
                  <a:srgbClr val="FF741F"/>
                </a:solidFill>
                <a:latin typeface="Trebuchet MS"/>
                <a:cs typeface="Trebuchet MS"/>
              </a:rPr>
              <a:t>Flood</a:t>
            </a:r>
            <a:r>
              <a:rPr dirty="0" sz="2000" spc="-85" b="1">
                <a:solidFill>
                  <a:srgbClr val="FF741F"/>
                </a:solidFill>
                <a:latin typeface="Trebuchet MS"/>
                <a:cs typeface="Trebuchet MS"/>
              </a:rPr>
              <a:t> </a:t>
            </a:r>
            <a:r>
              <a:rPr dirty="0" sz="2000" spc="-25" b="1">
                <a:solidFill>
                  <a:srgbClr val="FF741F"/>
                </a:solidFill>
                <a:latin typeface="Trebuchet MS"/>
                <a:cs typeface="Trebuchet MS"/>
              </a:rPr>
              <a:t>Defense</a:t>
            </a:r>
            <a:r>
              <a:rPr dirty="0" sz="2000" spc="-90" b="1">
                <a:solidFill>
                  <a:srgbClr val="FF741F"/>
                </a:solidFill>
                <a:latin typeface="Trebuchet MS"/>
                <a:cs typeface="Trebuchet MS"/>
              </a:rPr>
              <a:t> </a:t>
            </a:r>
            <a:r>
              <a:rPr dirty="0" sz="2000" spc="-70" b="1">
                <a:solidFill>
                  <a:srgbClr val="FF741F"/>
                </a:solidFill>
                <a:latin typeface="Trebuchet MS"/>
                <a:cs typeface="Trebuchet MS"/>
              </a:rPr>
              <a:t>Barrier</a:t>
            </a:r>
            <a:r>
              <a:rPr dirty="0" sz="2000" spc="-90" b="1">
                <a:solidFill>
                  <a:srgbClr val="FF741F"/>
                </a:solidFill>
                <a:latin typeface="Trebuchet MS"/>
                <a:cs typeface="Trebuchet MS"/>
              </a:rPr>
              <a:t> </a:t>
            </a:r>
            <a:r>
              <a:rPr dirty="0" sz="2000" spc="-10" b="1">
                <a:solidFill>
                  <a:srgbClr val="FF741F"/>
                </a:solidFill>
                <a:latin typeface="Trebuchet MS"/>
                <a:cs typeface="Trebuchet MS"/>
              </a:rPr>
              <a:t>Matters</a:t>
            </a:r>
            <a:r>
              <a:rPr dirty="0" sz="2000" spc="-85" b="1">
                <a:solidFill>
                  <a:srgbClr val="FF741F"/>
                </a:solidFill>
                <a:latin typeface="Trebuchet MS"/>
                <a:cs typeface="Trebuchet MS"/>
              </a:rPr>
              <a:t> </a:t>
            </a:r>
            <a:r>
              <a:rPr dirty="0" sz="2000" spc="-65" b="1">
                <a:solidFill>
                  <a:srgbClr val="FF741F"/>
                </a:solidFill>
                <a:latin typeface="Trebuchet MS"/>
                <a:cs typeface="Trebuchet MS"/>
              </a:rPr>
              <a:t>for</a:t>
            </a:r>
            <a:r>
              <a:rPr dirty="0" sz="2000" spc="-90" b="1">
                <a:solidFill>
                  <a:srgbClr val="FF741F"/>
                </a:solidFill>
                <a:latin typeface="Trebuchet MS"/>
                <a:cs typeface="Trebuchet MS"/>
              </a:rPr>
              <a:t> </a:t>
            </a:r>
            <a:r>
              <a:rPr dirty="0" sz="2000" spc="-10" b="1">
                <a:solidFill>
                  <a:srgbClr val="FF741F"/>
                </a:solidFill>
                <a:latin typeface="Trebuchet MS"/>
                <a:cs typeface="Trebuchet MS"/>
              </a:rPr>
              <a:t>Garages</a:t>
            </a:r>
            <a:endParaRPr sz="2000">
              <a:latin typeface="Trebuchet MS"/>
              <a:cs typeface="Trebuchet MS"/>
            </a:endParaRPr>
          </a:p>
          <a:p>
            <a:pPr marL="12700" marR="270510">
              <a:lnSpc>
                <a:spcPct val="116700"/>
              </a:lnSpc>
              <a:spcBef>
                <a:spcPts val="2225"/>
              </a:spcBef>
            </a:pP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Garages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are 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often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located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below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street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85">
                <a:solidFill>
                  <a:srgbClr val="FFFFFF"/>
                </a:solidFill>
                <a:latin typeface="Trebuchet MS"/>
                <a:cs typeface="Trebuchet MS"/>
              </a:rPr>
              <a:t>level,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making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them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vulnerable 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to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stormwater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55">
                <a:solidFill>
                  <a:srgbClr val="FFFFFF"/>
                </a:solidFill>
                <a:latin typeface="Trebuchet MS"/>
                <a:cs typeface="Trebuchet MS"/>
              </a:rPr>
              <a:t>runoff,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surface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30">
                <a:solidFill>
                  <a:srgbClr val="FFFFFF"/>
                </a:solidFill>
                <a:latin typeface="Trebuchet MS"/>
                <a:cs typeface="Trebuchet MS"/>
              </a:rPr>
              <a:t>flooding,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sewage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backflow.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Even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short-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duration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flooding</a:t>
            </a:r>
            <a:r>
              <a:rPr dirty="0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can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lead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structural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issues,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electrical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damage,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vehicle</a:t>
            </a:r>
            <a:r>
              <a:rPr dirty="0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loss,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long </a:t>
            </a:r>
            <a:r>
              <a:rPr dirty="0" sz="1500" spc="-30">
                <a:solidFill>
                  <a:srgbClr val="FFFFFF"/>
                </a:solidFill>
                <a:latin typeface="Trebuchet MS"/>
                <a:cs typeface="Trebuchet MS"/>
              </a:rPr>
              <a:t>downtime.</a:t>
            </a:r>
            <a:r>
              <a:rPr dirty="0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85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responsive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heavy" sz="1500" spc="-4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2"/>
              </a:rPr>
              <a:t>Flood</a:t>
            </a:r>
            <a:r>
              <a:rPr dirty="0" u="heavy" sz="1500" spc="-5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2"/>
              </a:rPr>
              <a:t> </a:t>
            </a:r>
            <a:r>
              <a:rPr dirty="0" u="heavy" sz="1500" spc="-2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2"/>
              </a:rPr>
              <a:t>Defense</a:t>
            </a:r>
            <a:r>
              <a:rPr dirty="0" u="heavy" sz="1500" spc="-4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2"/>
              </a:rPr>
              <a:t> </a:t>
            </a:r>
            <a:r>
              <a:rPr dirty="0" u="heavy" sz="1500" spc="-5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2"/>
              </a:rPr>
              <a:t>Barrier</a:t>
            </a:r>
            <a:r>
              <a:rPr dirty="0" u="none" sz="15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>
                <a:solidFill>
                  <a:srgbClr val="FFFFFF"/>
                </a:solidFill>
                <a:latin typeface="Trebuchet MS"/>
                <a:cs typeface="Trebuchet MS"/>
              </a:rPr>
              <a:t>reduces</a:t>
            </a:r>
            <a:r>
              <a:rPr dirty="0" u="none" sz="1500" spc="-50">
                <a:solidFill>
                  <a:srgbClr val="FFFFFF"/>
                </a:solidFill>
                <a:latin typeface="Trebuchet MS"/>
                <a:cs typeface="Trebuchet MS"/>
              </a:rPr>
              <a:t> that</a:t>
            </a:r>
            <a:r>
              <a:rPr dirty="0" u="none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>
                <a:solidFill>
                  <a:srgbClr val="FFFFFF"/>
                </a:solidFill>
                <a:latin typeface="Trebuchet MS"/>
                <a:cs typeface="Trebuchet MS"/>
              </a:rPr>
              <a:t>risk</a:t>
            </a:r>
            <a:r>
              <a:rPr dirty="0" u="none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20">
                <a:solidFill>
                  <a:srgbClr val="FFFFFF"/>
                </a:solidFill>
                <a:latin typeface="Trebuchet MS"/>
                <a:cs typeface="Trebuchet MS"/>
              </a:rPr>
              <a:t>by</a:t>
            </a:r>
            <a:r>
              <a:rPr dirty="0" u="none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10">
                <a:solidFill>
                  <a:srgbClr val="FFFFFF"/>
                </a:solidFill>
                <a:latin typeface="Trebuchet MS"/>
                <a:cs typeface="Trebuchet MS"/>
              </a:rPr>
              <a:t>creating dependable</a:t>
            </a:r>
            <a:r>
              <a:rPr dirty="0" u="none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40">
                <a:solidFill>
                  <a:srgbClr val="FFFFFF"/>
                </a:solidFill>
                <a:latin typeface="Trebuchet MS"/>
                <a:cs typeface="Trebuchet MS"/>
              </a:rPr>
              <a:t>water</a:t>
            </a:r>
            <a:r>
              <a:rPr dirty="0" u="none" sz="1500" spc="-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>
                <a:solidFill>
                  <a:srgbClr val="FFFFFF"/>
                </a:solidFill>
                <a:latin typeface="Trebuchet MS"/>
                <a:cs typeface="Trebuchet MS"/>
              </a:rPr>
              <a:t>blocking</a:t>
            </a:r>
            <a:r>
              <a:rPr dirty="0" u="none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50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dirty="0" u="none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45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u="none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10">
                <a:solidFill>
                  <a:srgbClr val="FFFFFF"/>
                </a:solidFill>
                <a:latin typeface="Trebuchet MS"/>
                <a:cs typeface="Trebuchet MS"/>
              </a:rPr>
              <a:t>doorway.</a:t>
            </a: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610"/>
              </a:spcBef>
            </a:pPr>
            <a:endParaRPr sz="1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2000" b="1">
                <a:solidFill>
                  <a:srgbClr val="FF741F"/>
                </a:solidFill>
                <a:latin typeface="Trebuchet MS"/>
                <a:cs typeface="Trebuchet MS"/>
              </a:rPr>
              <a:t>Common</a:t>
            </a:r>
            <a:r>
              <a:rPr dirty="0" sz="2000" spc="-35" b="1">
                <a:solidFill>
                  <a:srgbClr val="FF741F"/>
                </a:solidFill>
                <a:latin typeface="Trebuchet MS"/>
                <a:cs typeface="Trebuchet MS"/>
              </a:rPr>
              <a:t> </a:t>
            </a:r>
            <a:r>
              <a:rPr dirty="0" sz="2000" b="1">
                <a:solidFill>
                  <a:srgbClr val="FF741F"/>
                </a:solidFill>
                <a:latin typeface="Trebuchet MS"/>
                <a:cs typeface="Trebuchet MS"/>
              </a:rPr>
              <a:t>Mistakes</a:t>
            </a:r>
            <a:r>
              <a:rPr dirty="0" sz="2000" spc="-35" b="1">
                <a:solidFill>
                  <a:srgbClr val="FF741F"/>
                </a:solidFill>
                <a:latin typeface="Trebuchet MS"/>
                <a:cs typeface="Trebuchet MS"/>
              </a:rPr>
              <a:t> </a:t>
            </a:r>
            <a:r>
              <a:rPr dirty="0" sz="2000" spc="-85" b="1">
                <a:solidFill>
                  <a:srgbClr val="FF741F"/>
                </a:solidFill>
                <a:latin typeface="Trebuchet MS"/>
                <a:cs typeface="Trebuchet MS"/>
              </a:rPr>
              <a:t>to</a:t>
            </a:r>
            <a:r>
              <a:rPr dirty="0" sz="2000" spc="-30" b="1">
                <a:solidFill>
                  <a:srgbClr val="FF741F"/>
                </a:solidFill>
                <a:latin typeface="Trebuchet MS"/>
                <a:cs typeface="Trebuchet MS"/>
              </a:rPr>
              <a:t> </a:t>
            </a:r>
            <a:r>
              <a:rPr dirty="0" sz="2000" spc="-20" b="1">
                <a:solidFill>
                  <a:srgbClr val="FF741F"/>
                </a:solidFill>
                <a:latin typeface="Trebuchet MS"/>
                <a:cs typeface="Trebuchet MS"/>
              </a:rPr>
              <a:t>Avoid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5"/>
              </a:spcBef>
            </a:pP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800" spc="-35" b="1">
                <a:solidFill>
                  <a:srgbClr val="FFBD58"/>
                </a:solidFill>
                <a:latin typeface="Trebuchet MS"/>
                <a:cs typeface="Trebuchet MS"/>
              </a:rPr>
              <a:t>Waiting</a:t>
            </a:r>
            <a:r>
              <a:rPr dirty="0" sz="1800" spc="-85" b="1">
                <a:solidFill>
                  <a:srgbClr val="FFBD58"/>
                </a:solidFill>
                <a:latin typeface="Trebuchet MS"/>
                <a:cs typeface="Trebuchet MS"/>
              </a:rPr>
              <a:t> </a:t>
            </a:r>
            <a:r>
              <a:rPr dirty="0" sz="1800" spc="-65" b="1">
                <a:solidFill>
                  <a:srgbClr val="FFBD58"/>
                </a:solidFill>
                <a:latin typeface="Trebuchet MS"/>
                <a:cs typeface="Trebuchet MS"/>
              </a:rPr>
              <a:t>Until</a:t>
            </a:r>
            <a:r>
              <a:rPr dirty="0" sz="1800" spc="-80" b="1">
                <a:solidFill>
                  <a:srgbClr val="FFBD58"/>
                </a:solidFill>
                <a:latin typeface="Trebuchet MS"/>
                <a:cs typeface="Trebuchet MS"/>
              </a:rPr>
              <a:t> </a:t>
            </a:r>
            <a:r>
              <a:rPr dirty="0" sz="1800" spc="-40" b="1">
                <a:solidFill>
                  <a:srgbClr val="FFBD58"/>
                </a:solidFill>
                <a:latin typeface="Trebuchet MS"/>
                <a:cs typeface="Trebuchet MS"/>
              </a:rPr>
              <a:t>Floodwaters</a:t>
            </a:r>
            <a:r>
              <a:rPr dirty="0" sz="1800" spc="-85" b="1">
                <a:solidFill>
                  <a:srgbClr val="FFBD58"/>
                </a:solidFill>
                <a:latin typeface="Trebuchet MS"/>
                <a:cs typeface="Trebuchet MS"/>
              </a:rPr>
              <a:t> </a:t>
            </a:r>
            <a:r>
              <a:rPr dirty="0" sz="1800" spc="-10" b="1">
                <a:solidFill>
                  <a:srgbClr val="FFBD58"/>
                </a:solidFill>
                <a:latin typeface="Trebuchet MS"/>
                <a:cs typeface="Trebuchet MS"/>
              </a:rPr>
              <a:t>Arrive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1800">
              <a:latin typeface="Trebuchet MS"/>
              <a:cs typeface="Trebuchet MS"/>
            </a:endParaRPr>
          </a:p>
          <a:p>
            <a:pPr marL="12700" marR="256540">
              <a:lnSpc>
                <a:spcPct val="116700"/>
              </a:lnSpc>
            </a:pP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Delaying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deployment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0" b="1">
                <a:solidFill>
                  <a:srgbClr val="FFFFFF"/>
                </a:solidFill>
                <a:latin typeface="Trebuchet MS"/>
                <a:cs typeface="Trebuchet MS"/>
              </a:rPr>
              <a:t>Flood</a:t>
            </a:r>
            <a:r>
              <a:rPr dirty="0" sz="15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0" b="1">
                <a:solidFill>
                  <a:srgbClr val="FFFFFF"/>
                </a:solidFill>
                <a:latin typeface="Trebuchet MS"/>
                <a:cs typeface="Trebuchet MS"/>
              </a:rPr>
              <a:t>Defense</a:t>
            </a:r>
            <a:r>
              <a:rPr dirty="0" sz="15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50" b="1">
                <a:solidFill>
                  <a:srgbClr val="FFFFFF"/>
                </a:solidFill>
                <a:latin typeface="Trebuchet MS"/>
                <a:cs typeface="Trebuchet MS"/>
              </a:rPr>
              <a:t>Barrier</a:t>
            </a:r>
            <a:r>
              <a:rPr dirty="0" sz="1500" spc="-5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leaves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80">
                <a:solidFill>
                  <a:srgbClr val="FFFFFF"/>
                </a:solidFill>
                <a:latin typeface="Trebuchet MS"/>
                <a:cs typeface="Trebuchet MS"/>
              </a:rPr>
              <a:t>little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time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proper 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installation.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Always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activate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barrier </a:t>
            </a:r>
            <a:r>
              <a:rPr dirty="0" sz="1500" spc="90">
                <a:solidFill>
                  <a:srgbClr val="FFFFFF"/>
                </a:solidFill>
                <a:latin typeface="Trebuchet MS"/>
                <a:cs typeface="Trebuchet MS"/>
              </a:rPr>
              <a:t>as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65">
                <a:solidFill>
                  <a:srgbClr val="FFFFFF"/>
                </a:solidFill>
                <a:latin typeface="Trebuchet MS"/>
                <a:cs typeface="Trebuchet MS"/>
              </a:rPr>
              <a:t>soon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90">
                <a:solidFill>
                  <a:srgbClr val="FFFFFF"/>
                </a:solidFill>
                <a:latin typeface="Trebuchet MS"/>
                <a:cs typeface="Trebuchet MS"/>
              </a:rPr>
              <a:t>as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flood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warnings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are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issued.</a:t>
            </a: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85"/>
              </a:spcBef>
            </a:pPr>
            <a:endParaRPr sz="1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800" b="1">
                <a:solidFill>
                  <a:srgbClr val="FFBD58"/>
                </a:solidFill>
                <a:latin typeface="Trebuchet MS"/>
                <a:cs typeface="Trebuchet MS"/>
              </a:rPr>
              <a:t>Choosing</a:t>
            </a:r>
            <a:r>
              <a:rPr dirty="0" sz="1800" spc="-50" b="1">
                <a:solidFill>
                  <a:srgbClr val="FFBD58"/>
                </a:solidFill>
                <a:latin typeface="Trebuchet MS"/>
                <a:cs typeface="Trebuchet MS"/>
              </a:rPr>
              <a:t> </a:t>
            </a:r>
            <a:r>
              <a:rPr dirty="0" sz="1800" spc="-75" b="1">
                <a:solidFill>
                  <a:srgbClr val="FFBD58"/>
                </a:solidFill>
                <a:latin typeface="Trebuchet MS"/>
                <a:cs typeface="Trebuchet MS"/>
              </a:rPr>
              <a:t>the</a:t>
            </a:r>
            <a:r>
              <a:rPr dirty="0" sz="1800" spc="-50" b="1">
                <a:solidFill>
                  <a:srgbClr val="FFBD58"/>
                </a:solidFill>
                <a:latin typeface="Trebuchet MS"/>
                <a:cs typeface="Trebuchet MS"/>
              </a:rPr>
              <a:t> </a:t>
            </a:r>
            <a:r>
              <a:rPr dirty="0" sz="1800" spc="-25" b="1">
                <a:solidFill>
                  <a:srgbClr val="FFBD58"/>
                </a:solidFill>
                <a:latin typeface="Trebuchet MS"/>
                <a:cs typeface="Trebuchet MS"/>
              </a:rPr>
              <a:t>Wrong</a:t>
            </a:r>
            <a:r>
              <a:rPr dirty="0" sz="1800" spc="-50" b="1">
                <a:solidFill>
                  <a:srgbClr val="FFBD58"/>
                </a:solidFill>
                <a:latin typeface="Trebuchet MS"/>
                <a:cs typeface="Trebuchet MS"/>
              </a:rPr>
              <a:t> </a:t>
            </a:r>
            <a:r>
              <a:rPr dirty="0" sz="1800" spc="-10" b="1">
                <a:solidFill>
                  <a:srgbClr val="FFBD58"/>
                </a:solidFill>
                <a:latin typeface="Trebuchet MS"/>
                <a:cs typeface="Trebuchet MS"/>
              </a:rPr>
              <a:t>Barrier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1800">
              <a:latin typeface="Trebuchet MS"/>
              <a:cs typeface="Trebuchet MS"/>
            </a:endParaRPr>
          </a:p>
          <a:p>
            <a:pPr marL="12700" marR="336550">
              <a:lnSpc>
                <a:spcPct val="116700"/>
              </a:lnSpc>
            </a:pP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Every</a:t>
            </a:r>
            <a:r>
              <a:rPr dirty="0" sz="1500" spc="-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property</a:t>
            </a:r>
            <a:r>
              <a:rPr dirty="0" sz="1500" spc="-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55">
                <a:solidFill>
                  <a:srgbClr val="FFFFFF"/>
                </a:solidFill>
                <a:latin typeface="Trebuchet MS"/>
                <a:cs typeface="Trebuchet MS"/>
              </a:rPr>
              <a:t>has</a:t>
            </a:r>
            <a:r>
              <a:rPr dirty="0" sz="1500" spc="-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unique</a:t>
            </a:r>
            <a:r>
              <a:rPr dirty="0" sz="1500" spc="-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flood</a:t>
            </a:r>
            <a:r>
              <a:rPr dirty="0" sz="1500" spc="-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risks.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Selecting</a:t>
            </a:r>
            <a:r>
              <a:rPr dirty="0" sz="1500" spc="-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500" spc="-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30">
                <a:solidFill>
                  <a:srgbClr val="FFFFFF"/>
                </a:solidFill>
                <a:latin typeface="Trebuchet MS"/>
                <a:cs typeface="Trebuchet MS"/>
              </a:rPr>
              <a:t>correct</a:t>
            </a:r>
            <a:r>
              <a:rPr dirty="0" sz="1500" spc="-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barrier</a:t>
            </a:r>
            <a:r>
              <a:rPr dirty="0" sz="1500" spc="-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size,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height,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design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is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essential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for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complete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protection.</a:t>
            </a: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80"/>
              </a:spcBef>
            </a:pPr>
            <a:endParaRPr sz="1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800" spc="-55" b="1">
                <a:solidFill>
                  <a:srgbClr val="FFBD58"/>
                </a:solidFill>
                <a:latin typeface="Trebuchet MS"/>
                <a:cs typeface="Trebuchet MS"/>
              </a:rPr>
              <a:t>Improper</a:t>
            </a:r>
            <a:r>
              <a:rPr dirty="0" sz="1800" spc="-80" b="1">
                <a:solidFill>
                  <a:srgbClr val="FFBD58"/>
                </a:solidFill>
                <a:latin typeface="Trebuchet MS"/>
                <a:cs typeface="Trebuchet MS"/>
              </a:rPr>
              <a:t> </a:t>
            </a:r>
            <a:r>
              <a:rPr dirty="0" sz="1800" spc="-10" b="1">
                <a:solidFill>
                  <a:srgbClr val="FFBD58"/>
                </a:solidFill>
                <a:latin typeface="Trebuchet MS"/>
                <a:cs typeface="Trebuchet MS"/>
              </a:rPr>
              <a:t>Installation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1800">
              <a:latin typeface="Trebuchet MS"/>
              <a:cs typeface="Trebuchet MS"/>
            </a:endParaRPr>
          </a:p>
          <a:p>
            <a:pPr marL="12700" marR="118110">
              <a:lnSpc>
                <a:spcPct val="116700"/>
              </a:lnSpc>
            </a:pP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Incorrect</a:t>
            </a:r>
            <a:r>
              <a:rPr dirty="0" sz="1500" spc="-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positioning,</a:t>
            </a:r>
            <a:r>
              <a:rPr dirty="0" sz="1500" spc="-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loose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locking</a:t>
            </a:r>
            <a:r>
              <a:rPr dirty="0" sz="1500" spc="-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mechanisms,</a:t>
            </a:r>
            <a:r>
              <a:rPr dirty="0" sz="1500" spc="-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or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poor</a:t>
            </a:r>
            <a:r>
              <a:rPr dirty="0" sz="1500" spc="-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sealing</a:t>
            </a:r>
            <a:r>
              <a:rPr dirty="0" sz="1500" spc="-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can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allow</a:t>
            </a:r>
            <a:r>
              <a:rPr dirty="0" sz="1500" spc="-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water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seep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through.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Always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 follow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manufacturer's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installation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guidelines.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4962" y="13214984"/>
            <a:ext cx="6934834" cy="55213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FFBD58"/>
                </a:solidFill>
                <a:latin typeface="Trebuchet MS"/>
                <a:cs typeface="Trebuchet MS"/>
              </a:rPr>
              <a:t>Ignoring</a:t>
            </a:r>
            <a:r>
              <a:rPr dirty="0" sz="1800" spc="-85" b="1">
                <a:solidFill>
                  <a:srgbClr val="FFBD58"/>
                </a:solidFill>
                <a:latin typeface="Trebuchet MS"/>
                <a:cs typeface="Trebuchet MS"/>
              </a:rPr>
              <a:t> </a:t>
            </a:r>
            <a:r>
              <a:rPr dirty="0" sz="1800" spc="-20" b="1">
                <a:solidFill>
                  <a:srgbClr val="FFBD58"/>
                </a:solidFill>
                <a:latin typeface="Trebuchet MS"/>
                <a:cs typeface="Trebuchet MS"/>
              </a:rPr>
              <a:t>Regular</a:t>
            </a:r>
            <a:r>
              <a:rPr dirty="0" sz="1800" spc="-80" b="1">
                <a:solidFill>
                  <a:srgbClr val="FFBD58"/>
                </a:solidFill>
                <a:latin typeface="Trebuchet MS"/>
                <a:cs typeface="Trebuchet MS"/>
              </a:rPr>
              <a:t> </a:t>
            </a:r>
            <a:r>
              <a:rPr dirty="0" sz="1800" spc="-10" b="1">
                <a:solidFill>
                  <a:srgbClr val="FFBD58"/>
                </a:solidFill>
                <a:latin typeface="Trebuchet MS"/>
                <a:cs typeface="Trebuchet MS"/>
              </a:rPr>
              <a:t>Maintenance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800">
              <a:latin typeface="Trebuchet MS"/>
              <a:cs typeface="Trebuchet MS"/>
            </a:endParaRPr>
          </a:p>
          <a:p>
            <a:pPr marL="12700" marR="234315">
              <a:lnSpc>
                <a:spcPct val="116700"/>
              </a:lnSpc>
              <a:spcBef>
                <a:spcPts val="5"/>
              </a:spcBef>
            </a:pPr>
            <a:r>
              <a:rPr dirty="0" sz="1500" spc="-90">
                <a:solidFill>
                  <a:srgbClr val="FFFFFF"/>
                </a:solidFill>
                <a:latin typeface="Trebuchet MS"/>
                <a:cs typeface="Trebuchet MS"/>
              </a:rPr>
              <a:t>Dirt,</a:t>
            </a:r>
            <a:r>
              <a:rPr dirty="0" sz="1500" spc="-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rust,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damaged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seals,</a:t>
            </a:r>
            <a:r>
              <a:rPr dirty="0" sz="1500" spc="-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worn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components</a:t>
            </a:r>
            <a:r>
              <a:rPr dirty="0" sz="1500" spc="-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can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reduce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500" spc="-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barrier's effectiveness.</a:t>
            </a:r>
            <a:r>
              <a:rPr dirty="0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Schedule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routine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inspections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maintenance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ensure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reliable performance.</a:t>
            </a: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80"/>
              </a:spcBef>
            </a:pPr>
            <a:endParaRPr sz="1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800" spc="-35" b="1">
                <a:solidFill>
                  <a:srgbClr val="FFBD58"/>
                </a:solidFill>
                <a:latin typeface="Trebuchet MS"/>
                <a:cs typeface="Trebuchet MS"/>
              </a:rPr>
              <a:t>Overlooking</a:t>
            </a:r>
            <a:r>
              <a:rPr dirty="0" sz="1800" spc="-45" b="1">
                <a:solidFill>
                  <a:srgbClr val="FFBD58"/>
                </a:solidFill>
                <a:latin typeface="Trebuchet MS"/>
                <a:cs typeface="Trebuchet MS"/>
              </a:rPr>
              <a:t> </a:t>
            </a:r>
            <a:r>
              <a:rPr dirty="0" sz="1800" spc="-30" b="1">
                <a:solidFill>
                  <a:srgbClr val="FFBD58"/>
                </a:solidFill>
                <a:latin typeface="Trebuchet MS"/>
                <a:cs typeface="Trebuchet MS"/>
              </a:rPr>
              <a:t>Drainage</a:t>
            </a:r>
            <a:r>
              <a:rPr dirty="0" sz="1800" spc="-40" b="1">
                <a:solidFill>
                  <a:srgbClr val="FFBD58"/>
                </a:solidFill>
                <a:latin typeface="Trebuchet MS"/>
                <a:cs typeface="Trebuchet MS"/>
              </a:rPr>
              <a:t> </a:t>
            </a:r>
            <a:r>
              <a:rPr dirty="0" sz="1800" spc="-10" b="1">
                <a:solidFill>
                  <a:srgbClr val="FFBD58"/>
                </a:solidFill>
                <a:latin typeface="Trebuchet MS"/>
                <a:cs typeface="Trebuchet MS"/>
              </a:rPr>
              <a:t>Systems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1800">
              <a:latin typeface="Trebuchet MS"/>
              <a:cs typeface="Trebuchet MS"/>
            </a:endParaRPr>
          </a:p>
          <a:p>
            <a:pPr marL="12700" marR="227329">
              <a:lnSpc>
                <a:spcPct val="116700"/>
              </a:lnSpc>
            </a:pPr>
            <a:r>
              <a:rPr dirty="0" sz="1500" spc="85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heavy" sz="1500" spc="-4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3"/>
              </a:rPr>
              <a:t>Flood</a:t>
            </a:r>
            <a:r>
              <a:rPr dirty="0" u="heavy" sz="1500" spc="-5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heavy" sz="1500" spc="-2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3"/>
              </a:rPr>
              <a:t>Defense</a:t>
            </a:r>
            <a:r>
              <a:rPr dirty="0" u="heavy" sz="1500" spc="-5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3"/>
              </a:rPr>
              <a:t> Barrier</a:t>
            </a:r>
            <a:r>
              <a:rPr dirty="0" u="none" sz="1500" spc="-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>
                <a:solidFill>
                  <a:srgbClr val="FFFFFF"/>
                </a:solidFill>
                <a:latin typeface="Trebuchet MS"/>
                <a:cs typeface="Trebuchet MS"/>
              </a:rPr>
              <a:t>works</a:t>
            </a:r>
            <a:r>
              <a:rPr dirty="0" u="none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>
                <a:solidFill>
                  <a:srgbClr val="FFFFFF"/>
                </a:solidFill>
                <a:latin typeface="Trebuchet MS"/>
                <a:cs typeface="Trebuchet MS"/>
              </a:rPr>
              <a:t>best</a:t>
            </a:r>
            <a:r>
              <a:rPr dirty="0" u="none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>
                <a:solidFill>
                  <a:srgbClr val="FFFFFF"/>
                </a:solidFill>
                <a:latin typeface="Trebuchet MS"/>
                <a:cs typeface="Trebuchet MS"/>
              </a:rPr>
              <a:t>when</a:t>
            </a:r>
            <a:r>
              <a:rPr dirty="0" u="none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>
                <a:solidFill>
                  <a:srgbClr val="FFFFFF"/>
                </a:solidFill>
                <a:latin typeface="Trebuchet MS"/>
                <a:cs typeface="Trebuchet MS"/>
              </a:rPr>
              <a:t>combined</a:t>
            </a:r>
            <a:r>
              <a:rPr dirty="0" u="none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45">
                <a:solidFill>
                  <a:srgbClr val="FFFFFF"/>
                </a:solidFill>
                <a:latin typeface="Trebuchet MS"/>
                <a:cs typeface="Trebuchet MS"/>
              </a:rPr>
              <a:t>with</a:t>
            </a:r>
            <a:r>
              <a:rPr dirty="0" u="none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35">
                <a:solidFill>
                  <a:srgbClr val="FFFFFF"/>
                </a:solidFill>
                <a:latin typeface="Trebuchet MS"/>
                <a:cs typeface="Trebuchet MS"/>
              </a:rPr>
              <a:t>efficient</a:t>
            </a:r>
            <a:r>
              <a:rPr dirty="0" u="none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10">
                <a:solidFill>
                  <a:srgbClr val="FFFFFF"/>
                </a:solidFill>
                <a:latin typeface="Trebuchet MS"/>
                <a:cs typeface="Trebuchet MS"/>
              </a:rPr>
              <a:t>drainage</a:t>
            </a:r>
            <a:r>
              <a:rPr dirty="0" u="none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25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dirty="0" u="none" sz="1500" spc="-40">
                <a:solidFill>
                  <a:srgbClr val="FFFFFF"/>
                </a:solidFill>
                <a:latin typeface="Trebuchet MS"/>
                <a:cs typeface="Trebuchet MS"/>
              </a:rPr>
              <a:t>water </a:t>
            </a:r>
            <a:r>
              <a:rPr dirty="0" u="none" sz="1500">
                <a:solidFill>
                  <a:srgbClr val="FFFFFF"/>
                </a:solidFill>
                <a:latin typeface="Trebuchet MS"/>
                <a:cs typeface="Trebuchet MS"/>
              </a:rPr>
              <a:t>management</a:t>
            </a:r>
            <a:r>
              <a:rPr dirty="0" u="none" sz="1500" spc="-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50">
                <a:solidFill>
                  <a:srgbClr val="FFFFFF"/>
                </a:solidFill>
                <a:latin typeface="Trebuchet MS"/>
                <a:cs typeface="Trebuchet MS"/>
              </a:rPr>
              <a:t>systems</a:t>
            </a:r>
            <a:r>
              <a:rPr dirty="0" u="none" sz="1500" spc="-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50">
                <a:solidFill>
                  <a:srgbClr val="FFFFFF"/>
                </a:solidFill>
                <a:latin typeface="Trebuchet MS"/>
                <a:cs typeface="Trebuchet MS"/>
              </a:rPr>
              <a:t>that</a:t>
            </a:r>
            <a:r>
              <a:rPr dirty="0" u="none" sz="1500" spc="-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45">
                <a:solidFill>
                  <a:srgbClr val="FFFFFF"/>
                </a:solidFill>
                <a:latin typeface="Trebuchet MS"/>
                <a:cs typeface="Trebuchet MS"/>
              </a:rPr>
              <a:t>prevent</a:t>
            </a:r>
            <a:r>
              <a:rPr dirty="0" u="none" sz="1500" spc="-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>
                <a:solidFill>
                  <a:srgbClr val="FFFFFF"/>
                </a:solidFill>
                <a:latin typeface="Trebuchet MS"/>
                <a:cs typeface="Trebuchet MS"/>
              </a:rPr>
              <a:t>excessive</a:t>
            </a:r>
            <a:r>
              <a:rPr dirty="0" u="none" sz="1500" spc="-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40">
                <a:solidFill>
                  <a:srgbClr val="FFFFFF"/>
                </a:solidFill>
                <a:latin typeface="Trebuchet MS"/>
                <a:cs typeface="Trebuchet MS"/>
              </a:rPr>
              <a:t>water </a:t>
            </a:r>
            <a:r>
              <a:rPr dirty="0" u="none" sz="1500" spc="-10">
                <a:solidFill>
                  <a:srgbClr val="FFFFFF"/>
                </a:solidFill>
                <a:latin typeface="Trebuchet MS"/>
                <a:cs typeface="Trebuchet MS"/>
              </a:rPr>
              <a:t>buildup.</a:t>
            </a: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85"/>
              </a:spcBef>
            </a:pPr>
            <a:endParaRPr sz="1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800" b="1">
                <a:solidFill>
                  <a:srgbClr val="FFBD58"/>
                </a:solidFill>
                <a:latin typeface="Trebuchet MS"/>
                <a:cs typeface="Trebuchet MS"/>
              </a:rPr>
              <a:t>Lack</a:t>
            </a:r>
            <a:r>
              <a:rPr dirty="0" sz="1800" spc="-90" b="1">
                <a:solidFill>
                  <a:srgbClr val="FFBD58"/>
                </a:solidFill>
                <a:latin typeface="Trebuchet MS"/>
                <a:cs typeface="Trebuchet MS"/>
              </a:rPr>
              <a:t> </a:t>
            </a:r>
            <a:r>
              <a:rPr dirty="0" sz="1800" b="1">
                <a:solidFill>
                  <a:srgbClr val="FFBD58"/>
                </a:solidFill>
                <a:latin typeface="Trebuchet MS"/>
                <a:cs typeface="Trebuchet MS"/>
              </a:rPr>
              <a:t>of</a:t>
            </a:r>
            <a:r>
              <a:rPr dirty="0" sz="1800" spc="-90" b="1">
                <a:solidFill>
                  <a:srgbClr val="FFBD58"/>
                </a:solidFill>
                <a:latin typeface="Trebuchet MS"/>
                <a:cs typeface="Trebuchet MS"/>
              </a:rPr>
              <a:t> </a:t>
            </a:r>
            <a:r>
              <a:rPr dirty="0" sz="1800" spc="-40" b="1">
                <a:solidFill>
                  <a:srgbClr val="FFBD58"/>
                </a:solidFill>
                <a:latin typeface="Trebuchet MS"/>
                <a:cs typeface="Trebuchet MS"/>
              </a:rPr>
              <a:t>Emergency</a:t>
            </a:r>
            <a:r>
              <a:rPr dirty="0" sz="1800" spc="-145" b="1">
                <a:solidFill>
                  <a:srgbClr val="FFBD58"/>
                </a:solidFill>
                <a:latin typeface="Trebuchet MS"/>
                <a:cs typeface="Trebuchet MS"/>
              </a:rPr>
              <a:t> </a:t>
            </a:r>
            <a:r>
              <a:rPr dirty="0" sz="1800" spc="-10" b="1">
                <a:solidFill>
                  <a:srgbClr val="FFBD58"/>
                </a:solidFill>
                <a:latin typeface="Trebuchet MS"/>
                <a:cs typeface="Trebuchet MS"/>
              </a:rPr>
              <a:t>Training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800">
              <a:latin typeface="Trebuchet MS"/>
              <a:cs typeface="Trebuchet MS"/>
            </a:endParaRPr>
          </a:p>
          <a:p>
            <a:pPr marL="12700" marR="5080">
              <a:lnSpc>
                <a:spcPct val="116700"/>
              </a:lnSpc>
              <a:spcBef>
                <a:spcPts val="5"/>
              </a:spcBef>
            </a:pP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Employees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family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members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should</a:t>
            </a:r>
            <a:r>
              <a:rPr dirty="0" sz="1500" spc="-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know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how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30">
                <a:solidFill>
                  <a:srgbClr val="FFFFFF"/>
                </a:solidFill>
                <a:latin typeface="Trebuchet MS"/>
                <a:cs typeface="Trebuchet MS"/>
              </a:rPr>
              <a:t>operate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500" spc="-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barrier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quickly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dirty="0" sz="1500" spc="-35">
                <a:solidFill>
                  <a:srgbClr val="FFFFFF"/>
                </a:solidFill>
                <a:latin typeface="Trebuchet MS"/>
                <a:cs typeface="Trebuchet MS"/>
              </a:rPr>
              <a:t>correctly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during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emergencies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minimize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response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time.</a:t>
            </a: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80"/>
              </a:spcBef>
            </a:pPr>
            <a:endParaRPr sz="1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800" b="1">
                <a:solidFill>
                  <a:srgbClr val="FFBD58"/>
                </a:solidFill>
                <a:latin typeface="Trebuchet MS"/>
                <a:cs typeface="Trebuchet MS"/>
              </a:rPr>
              <a:t>Skipping</a:t>
            </a:r>
            <a:r>
              <a:rPr dirty="0" sz="1800" spc="-65" b="1">
                <a:solidFill>
                  <a:srgbClr val="FFBD58"/>
                </a:solidFill>
                <a:latin typeface="Trebuchet MS"/>
                <a:cs typeface="Trebuchet MS"/>
              </a:rPr>
              <a:t> </a:t>
            </a:r>
            <a:r>
              <a:rPr dirty="0" sz="1800" spc="-55" b="1">
                <a:solidFill>
                  <a:srgbClr val="FFBD58"/>
                </a:solidFill>
                <a:latin typeface="Trebuchet MS"/>
                <a:cs typeface="Trebuchet MS"/>
              </a:rPr>
              <a:t>Routine</a:t>
            </a:r>
            <a:r>
              <a:rPr dirty="0" sz="1800" spc="-125" b="1">
                <a:solidFill>
                  <a:srgbClr val="FFBD58"/>
                </a:solidFill>
                <a:latin typeface="Trebuchet MS"/>
                <a:cs typeface="Trebuchet MS"/>
              </a:rPr>
              <a:t> </a:t>
            </a:r>
            <a:r>
              <a:rPr dirty="0" sz="1800" spc="-10" b="1">
                <a:solidFill>
                  <a:srgbClr val="FFBD58"/>
                </a:solidFill>
                <a:latin typeface="Trebuchet MS"/>
                <a:cs typeface="Trebuchet MS"/>
              </a:rPr>
              <a:t>Testing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1800">
              <a:latin typeface="Trebuchet MS"/>
              <a:cs typeface="Trebuchet MS"/>
            </a:endParaRPr>
          </a:p>
          <a:p>
            <a:pPr marL="12700" marR="339090">
              <a:lnSpc>
                <a:spcPct val="116700"/>
              </a:lnSpc>
            </a:pP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Conduct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periodic</a:t>
            </a:r>
            <a:r>
              <a:rPr dirty="0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operational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tests</a:t>
            </a:r>
            <a:r>
              <a:rPr dirty="0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dirty="0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verify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that</a:t>
            </a:r>
            <a:r>
              <a:rPr dirty="0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automatic</a:t>
            </a:r>
            <a:r>
              <a:rPr dirty="0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manual</a:t>
            </a:r>
            <a:r>
              <a:rPr dirty="0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40">
                <a:solidFill>
                  <a:srgbClr val="FFFFFF"/>
                </a:solidFill>
                <a:latin typeface="Trebuchet MS"/>
                <a:cs typeface="Trebuchet MS"/>
              </a:rPr>
              <a:t>systems 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function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properly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before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flood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55">
                <a:solidFill>
                  <a:srgbClr val="FFFFFF"/>
                </a:solidFill>
                <a:latin typeface="Trebuchet MS"/>
                <a:cs typeface="Trebuchet MS"/>
              </a:rPr>
              <a:t>season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begins.</a:t>
            </a:r>
            <a:endParaRPr sz="1500">
              <a:latin typeface="Trebuchet MS"/>
              <a:cs typeface="Trebuchet MS"/>
            </a:endParaRPr>
          </a:p>
        </p:txBody>
      </p:sp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47662" y="9922019"/>
            <a:ext cx="6924674" cy="28193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7662" y="1035653"/>
            <a:ext cx="6924674" cy="23621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34962" y="327088"/>
            <a:ext cx="517144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65" b="1">
                <a:solidFill>
                  <a:srgbClr val="FF741F"/>
                </a:solidFill>
                <a:latin typeface="Trebuchet MS"/>
                <a:cs typeface="Trebuchet MS"/>
              </a:rPr>
              <a:t>Protect</a:t>
            </a:r>
            <a:r>
              <a:rPr dirty="0" sz="2000" spc="-80" b="1">
                <a:solidFill>
                  <a:srgbClr val="FF741F"/>
                </a:solidFill>
                <a:latin typeface="Trebuchet MS"/>
                <a:cs typeface="Trebuchet MS"/>
              </a:rPr>
              <a:t> Your </a:t>
            </a:r>
            <a:r>
              <a:rPr dirty="0" sz="2000" spc="-60" b="1">
                <a:solidFill>
                  <a:srgbClr val="FF741F"/>
                </a:solidFill>
                <a:latin typeface="Trebuchet MS"/>
                <a:cs typeface="Trebuchet MS"/>
              </a:rPr>
              <a:t>Property</a:t>
            </a:r>
            <a:r>
              <a:rPr dirty="0" sz="2000" spc="-75" b="1">
                <a:solidFill>
                  <a:srgbClr val="FF741F"/>
                </a:solidFill>
                <a:latin typeface="Trebuchet MS"/>
                <a:cs typeface="Trebuchet MS"/>
              </a:rPr>
              <a:t> </a:t>
            </a:r>
            <a:r>
              <a:rPr dirty="0" sz="2000" spc="-100" b="1">
                <a:solidFill>
                  <a:srgbClr val="FF741F"/>
                </a:solidFill>
                <a:latin typeface="Trebuchet MS"/>
                <a:cs typeface="Trebuchet MS"/>
              </a:rPr>
              <a:t>with</a:t>
            </a:r>
            <a:r>
              <a:rPr dirty="0" sz="2000" spc="-80" b="1">
                <a:solidFill>
                  <a:srgbClr val="FF741F"/>
                </a:solidFill>
                <a:latin typeface="Trebuchet MS"/>
                <a:cs typeface="Trebuchet MS"/>
              </a:rPr>
              <a:t> </a:t>
            </a:r>
            <a:r>
              <a:rPr dirty="0" sz="2000" spc="-45" b="1">
                <a:solidFill>
                  <a:srgbClr val="FF741F"/>
                </a:solidFill>
                <a:latin typeface="Trebuchet MS"/>
                <a:cs typeface="Trebuchet MS"/>
              </a:rPr>
              <a:t>Reliable</a:t>
            </a:r>
            <a:r>
              <a:rPr dirty="0" sz="2000" spc="-80" b="1">
                <a:solidFill>
                  <a:srgbClr val="FF741F"/>
                </a:solidFill>
                <a:latin typeface="Trebuchet MS"/>
                <a:cs typeface="Trebuchet MS"/>
              </a:rPr>
              <a:t> </a:t>
            </a:r>
            <a:r>
              <a:rPr dirty="0" sz="2000" spc="-10" b="1">
                <a:solidFill>
                  <a:srgbClr val="FF741F"/>
                </a:solidFill>
                <a:latin typeface="Trebuchet MS"/>
                <a:cs typeface="Trebuchet MS"/>
              </a:rPr>
              <a:t>Solutions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43622" y="6737348"/>
            <a:ext cx="24130" cy="19050"/>
          </a:xfrm>
          <a:custGeom>
            <a:avLst/>
            <a:gdLst/>
            <a:ahLst/>
            <a:cxnLst/>
            <a:rect l="l" t="t" r="r" b="b"/>
            <a:pathLst>
              <a:path w="24130" h="19050">
                <a:moveTo>
                  <a:pt x="23922" y="19049"/>
                </a:moveTo>
                <a:lnTo>
                  <a:pt x="0" y="19049"/>
                </a:lnTo>
                <a:lnTo>
                  <a:pt x="0" y="0"/>
                </a:lnTo>
                <a:lnTo>
                  <a:pt x="23922" y="0"/>
                </a:lnTo>
                <a:lnTo>
                  <a:pt x="23922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34962" y="3819525"/>
            <a:ext cx="6908800" cy="3225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dirty="0" sz="1500" spc="85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0" b="1">
                <a:solidFill>
                  <a:srgbClr val="FFFFFF"/>
                </a:solidFill>
                <a:latin typeface="Trebuchet MS"/>
                <a:cs typeface="Trebuchet MS"/>
              </a:rPr>
              <a:t>Flood</a:t>
            </a:r>
            <a:r>
              <a:rPr dirty="0" sz="1500" spc="-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0" b="1">
                <a:solidFill>
                  <a:srgbClr val="FFFFFF"/>
                </a:solidFill>
                <a:latin typeface="Trebuchet MS"/>
                <a:cs typeface="Trebuchet MS"/>
              </a:rPr>
              <a:t>Defense</a:t>
            </a:r>
            <a:r>
              <a:rPr dirty="0" sz="1500" spc="-50" b="1">
                <a:solidFill>
                  <a:srgbClr val="FFFFFF"/>
                </a:solidFill>
                <a:latin typeface="Trebuchet MS"/>
                <a:cs typeface="Trebuchet MS"/>
              </a:rPr>
              <a:t> Barrier</a:t>
            </a:r>
            <a:r>
              <a:rPr dirty="0" sz="1500" spc="-5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is</a:t>
            </a:r>
            <a:r>
              <a:rPr dirty="0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critical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component</a:t>
            </a:r>
            <a:r>
              <a:rPr dirty="0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dirty="0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any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flood</a:t>
            </a:r>
            <a:r>
              <a:rPr dirty="0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preparedness </a:t>
            </a:r>
            <a:r>
              <a:rPr dirty="0" sz="1500" spc="-55">
                <a:solidFill>
                  <a:srgbClr val="FFFFFF"/>
                </a:solidFill>
                <a:latin typeface="Trebuchet MS"/>
                <a:cs typeface="Trebuchet MS"/>
              </a:rPr>
              <a:t>strategy,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 but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its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75">
                <a:solidFill>
                  <a:srgbClr val="FFFFFF"/>
                </a:solidFill>
                <a:latin typeface="Trebuchet MS"/>
                <a:cs typeface="Trebuchet MS"/>
              </a:rPr>
              <a:t>success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depends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on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30">
                <a:solidFill>
                  <a:srgbClr val="FFFFFF"/>
                </a:solidFill>
                <a:latin typeface="Trebuchet MS"/>
                <a:cs typeface="Trebuchet MS"/>
              </a:rPr>
              <a:t>proper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planning,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installation,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maintenance.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By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avoiding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these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common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mistakes,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property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owners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Trebuchet MS"/>
                <a:cs typeface="Trebuchet MS"/>
              </a:rPr>
              <a:t>can 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significantly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improve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flood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30">
                <a:solidFill>
                  <a:srgbClr val="FFFFFF"/>
                </a:solidFill>
                <a:latin typeface="Trebuchet MS"/>
                <a:cs typeface="Trebuchet MS"/>
              </a:rPr>
              <a:t>protection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Trebuchet MS"/>
                <a:cs typeface="Trebuchet MS"/>
              </a:rPr>
              <a:t>reduce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risk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dirty="0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costly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water</a:t>
            </a:r>
            <a:r>
              <a:rPr dirty="0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rebuchet MS"/>
                <a:cs typeface="Trebuchet MS"/>
              </a:rPr>
              <a:t>damage. </a:t>
            </a:r>
            <a:r>
              <a:rPr dirty="0" u="heavy" sz="15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4"/>
              </a:rPr>
              <a:t>Newflag</a:t>
            </a:r>
            <a:r>
              <a:rPr dirty="0" u="heavy" sz="1500" spc="-9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heavy" sz="1500" spc="-2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4"/>
              </a:rPr>
              <a:t>Technolo</a:t>
            </a:r>
            <a:r>
              <a:rPr dirty="0" u="none" sz="1500" spc="-25" b="1">
                <a:solidFill>
                  <a:srgbClr val="FFFFFF"/>
                </a:solidFill>
                <a:latin typeface="Trebuchet MS"/>
                <a:cs typeface="Trebuchet MS"/>
                <a:hlinkClick r:id="rId4"/>
              </a:rPr>
              <a:t>gy</a:t>
            </a:r>
            <a:r>
              <a:rPr dirty="0" u="heavy" sz="1500" spc="19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heavy" sz="1500" spc="-5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4"/>
              </a:rPr>
              <a:t>Co.</a:t>
            </a:r>
            <a:r>
              <a:rPr dirty="0" u="none" sz="1500" spc="-55" b="1">
                <a:solidFill>
                  <a:srgbClr val="FFFFFF"/>
                </a:solidFill>
                <a:latin typeface="Trebuchet MS"/>
                <a:cs typeface="Trebuchet MS"/>
                <a:hlinkClick r:id="rId4"/>
              </a:rPr>
              <a:t>,</a:t>
            </a:r>
            <a:r>
              <a:rPr dirty="0" u="heavy" sz="1500" spc="-4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heavy" sz="1500" spc="-6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4"/>
              </a:rPr>
              <a:t>Ltd.</a:t>
            </a:r>
            <a:r>
              <a:rPr dirty="0" u="none" sz="15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20">
                <a:solidFill>
                  <a:srgbClr val="FFFFFF"/>
                </a:solidFill>
                <a:latin typeface="Trebuchet MS"/>
                <a:cs typeface="Trebuchet MS"/>
              </a:rPr>
              <a:t>delivers</a:t>
            </a:r>
            <a:r>
              <a:rPr dirty="0" u="none" sz="1500" spc="-8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50">
                <a:solidFill>
                  <a:srgbClr val="FFFFFF"/>
                </a:solidFill>
                <a:latin typeface="Trebuchet MS"/>
                <a:cs typeface="Trebuchet MS"/>
              </a:rPr>
              <a:t>innovative,</a:t>
            </a:r>
            <a:r>
              <a:rPr dirty="0" u="none" sz="1500" spc="-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60">
                <a:solidFill>
                  <a:srgbClr val="FFFFFF"/>
                </a:solidFill>
                <a:latin typeface="Trebuchet MS"/>
                <a:cs typeface="Trebuchet MS"/>
              </a:rPr>
              <a:t>durable,</a:t>
            </a:r>
            <a:r>
              <a:rPr dirty="0" u="none" sz="1500" spc="-8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u="none" sz="1500" spc="-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30">
                <a:solidFill>
                  <a:srgbClr val="FFFFFF"/>
                </a:solidFill>
                <a:latin typeface="Trebuchet MS"/>
                <a:cs typeface="Trebuchet MS"/>
              </a:rPr>
              <a:t>easy-to-</a:t>
            </a:r>
            <a:r>
              <a:rPr dirty="0" u="none" sz="1500" spc="-10">
                <a:solidFill>
                  <a:srgbClr val="FFFFFF"/>
                </a:solidFill>
                <a:latin typeface="Trebuchet MS"/>
                <a:cs typeface="Trebuchet MS"/>
              </a:rPr>
              <a:t>operate </a:t>
            </a:r>
            <a:r>
              <a:rPr dirty="0" u="none" sz="1500">
                <a:solidFill>
                  <a:srgbClr val="FFFFFF"/>
                </a:solidFill>
                <a:latin typeface="Trebuchet MS"/>
                <a:cs typeface="Trebuchet MS"/>
              </a:rPr>
              <a:t>flood</a:t>
            </a:r>
            <a:r>
              <a:rPr dirty="0" u="none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50">
                <a:solidFill>
                  <a:srgbClr val="FFFFFF"/>
                </a:solidFill>
                <a:latin typeface="Trebuchet MS"/>
                <a:cs typeface="Trebuchet MS"/>
              </a:rPr>
              <a:t>barrier</a:t>
            </a:r>
            <a:r>
              <a:rPr dirty="0" u="none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50">
                <a:solidFill>
                  <a:srgbClr val="FFFFFF"/>
                </a:solidFill>
                <a:latin typeface="Trebuchet MS"/>
                <a:cs typeface="Trebuchet MS"/>
              </a:rPr>
              <a:t>systems</a:t>
            </a:r>
            <a:r>
              <a:rPr dirty="0" u="none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50">
                <a:solidFill>
                  <a:srgbClr val="FFFFFF"/>
                </a:solidFill>
                <a:latin typeface="Trebuchet MS"/>
                <a:cs typeface="Trebuchet MS"/>
              </a:rPr>
              <a:t>that</a:t>
            </a:r>
            <a:r>
              <a:rPr dirty="0" u="none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25">
                <a:solidFill>
                  <a:srgbClr val="FFFFFF"/>
                </a:solidFill>
                <a:latin typeface="Trebuchet MS"/>
                <a:cs typeface="Trebuchet MS"/>
              </a:rPr>
              <a:t>provide</a:t>
            </a:r>
            <a:r>
              <a:rPr dirty="0" u="none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10">
                <a:solidFill>
                  <a:srgbClr val="FFFFFF"/>
                </a:solidFill>
                <a:latin typeface="Trebuchet MS"/>
                <a:cs typeface="Trebuchet MS"/>
              </a:rPr>
              <a:t>long-lasting</a:t>
            </a:r>
            <a:r>
              <a:rPr dirty="0" u="none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10">
                <a:solidFill>
                  <a:srgbClr val="FFFFFF"/>
                </a:solidFill>
                <a:latin typeface="Trebuchet MS"/>
                <a:cs typeface="Trebuchet MS"/>
              </a:rPr>
              <a:t>performance</a:t>
            </a:r>
            <a:r>
              <a:rPr dirty="0" u="none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20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dirty="0" u="none" sz="1500" spc="-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10">
                <a:solidFill>
                  <a:srgbClr val="FFFFFF"/>
                </a:solidFill>
                <a:latin typeface="Trebuchet MS"/>
                <a:cs typeface="Trebuchet MS"/>
              </a:rPr>
              <a:t>underground </a:t>
            </a:r>
            <a:r>
              <a:rPr dirty="0" u="none" sz="1500">
                <a:solidFill>
                  <a:srgbClr val="FFFFFF"/>
                </a:solidFill>
                <a:latin typeface="Trebuchet MS"/>
                <a:cs typeface="Trebuchet MS"/>
              </a:rPr>
              <a:t>garages,</a:t>
            </a:r>
            <a:r>
              <a:rPr dirty="0" u="none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>
                <a:solidFill>
                  <a:srgbClr val="FFFFFF"/>
                </a:solidFill>
                <a:latin typeface="Trebuchet MS"/>
                <a:cs typeface="Trebuchet MS"/>
              </a:rPr>
              <a:t>commercial</a:t>
            </a:r>
            <a:r>
              <a:rPr dirty="0" u="none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25">
                <a:solidFill>
                  <a:srgbClr val="FFFFFF"/>
                </a:solidFill>
                <a:latin typeface="Trebuchet MS"/>
                <a:cs typeface="Trebuchet MS"/>
              </a:rPr>
              <a:t>buildings,</a:t>
            </a:r>
            <a:r>
              <a:rPr dirty="0" u="none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25">
                <a:solidFill>
                  <a:srgbClr val="FFFFFF"/>
                </a:solidFill>
                <a:latin typeface="Trebuchet MS"/>
                <a:cs typeface="Trebuchet MS"/>
              </a:rPr>
              <a:t>industrial</a:t>
            </a:r>
            <a:r>
              <a:rPr dirty="0" u="none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45">
                <a:solidFill>
                  <a:srgbClr val="FFFFFF"/>
                </a:solidFill>
                <a:latin typeface="Trebuchet MS"/>
                <a:cs typeface="Trebuchet MS"/>
              </a:rPr>
              <a:t>facilities,</a:t>
            </a:r>
            <a:r>
              <a:rPr dirty="0" u="none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u="none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40">
                <a:solidFill>
                  <a:srgbClr val="FFFFFF"/>
                </a:solidFill>
                <a:latin typeface="Trebuchet MS"/>
                <a:cs typeface="Trebuchet MS"/>
              </a:rPr>
              <a:t>other</a:t>
            </a:r>
            <a:r>
              <a:rPr dirty="0" u="none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35">
                <a:solidFill>
                  <a:srgbClr val="FFFFFF"/>
                </a:solidFill>
                <a:latin typeface="Trebuchet MS"/>
                <a:cs typeface="Trebuchet MS"/>
              </a:rPr>
              <a:t>flood-</a:t>
            </a:r>
            <a:r>
              <a:rPr dirty="0" u="none" sz="1500" spc="-10">
                <a:solidFill>
                  <a:srgbClr val="FFFFFF"/>
                </a:solidFill>
                <a:latin typeface="Trebuchet MS"/>
                <a:cs typeface="Trebuchet MS"/>
              </a:rPr>
              <a:t>prone</a:t>
            </a:r>
            <a:r>
              <a:rPr dirty="0" u="none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10">
                <a:solidFill>
                  <a:srgbClr val="FFFFFF"/>
                </a:solidFill>
                <a:latin typeface="Trebuchet MS"/>
                <a:cs typeface="Trebuchet MS"/>
              </a:rPr>
              <a:t>areas, </a:t>
            </a:r>
            <a:r>
              <a:rPr dirty="0" u="none" sz="1500">
                <a:solidFill>
                  <a:srgbClr val="FFFFFF"/>
                </a:solidFill>
                <a:latin typeface="Trebuchet MS"/>
                <a:cs typeface="Trebuchet MS"/>
              </a:rPr>
              <a:t>ensuring</a:t>
            </a:r>
            <a:r>
              <a:rPr dirty="0" u="none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10">
                <a:solidFill>
                  <a:srgbClr val="FFFFFF"/>
                </a:solidFill>
                <a:latin typeface="Trebuchet MS"/>
                <a:cs typeface="Trebuchet MS"/>
              </a:rPr>
              <a:t>dependable</a:t>
            </a:r>
            <a:r>
              <a:rPr dirty="0" u="none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30">
                <a:solidFill>
                  <a:srgbClr val="FFFFFF"/>
                </a:solidFill>
                <a:latin typeface="Trebuchet MS"/>
                <a:cs typeface="Trebuchet MS"/>
              </a:rPr>
              <a:t>protection</a:t>
            </a:r>
            <a:r>
              <a:rPr dirty="0" u="none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>
                <a:solidFill>
                  <a:srgbClr val="FFFFFF"/>
                </a:solidFill>
                <a:latin typeface="Trebuchet MS"/>
                <a:cs typeface="Trebuchet MS"/>
              </a:rPr>
              <a:t>when</a:t>
            </a:r>
            <a:r>
              <a:rPr dirty="0" u="none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95">
                <a:solidFill>
                  <a:srgbClr val="FFFFFF"/>
                </a:solidFill>
                <a:latin typeface="Trebuchet MS"/>
                <a:cs typeface="Trebuchet MS"/>
              </a:rPr>
              <a:t>it</a:t>
            </a:r>
            <a:r>
              <a:rPr dirty="0" u="none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20">
                <a:solidFill>
                  <a:srgbClr val="FFFFFF"/>
                </a:solidFill>
                <a:latin typeface="Trebuchet MS"/>
                <a:cs typeface="Trebuchet MS"/>
              </a:rPr>
              <a:t>matters</a:t>
            </a:r>
            <a:r>
              <a:rPr dirty="0" u="none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10">
                <a:solidFill>
                  <a:srgbClr val="FFFFFF"/>
                </a:solidFill>
                <a:latin typeface="Trebuchet MS"/>
                <a:cs typeface="Trebuchet MS"/>
              </a:rPr>
              <a:t>most.</a:t>
            </a: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5"/>
              </a:spcBef>
            </a:pPr>
            <a:endParaRPr sz="1500">
              <a:latin typeface="Trebuchet MS"/>
              <a:cs typeface="Trebuchet MS"/>
            </a:endParaRPr>
          </a:p>
          <a:p>
            <a:pPr marL="12700" marR="355600">
              <a:lnSpc>
                <a:spcPct val="116700"/>
              </a:lnSpc>
            </a:pPr>
            <a:r>
              <a:rPr dirty="0" sz="1500">
                <a:solidFill>
                  <a:srgbClr val="FFFFFF"/>
                </a:solidFill>
                <a:latin typeface="Trebuchet MS"/>
                <a:cs typeface="Trebuchet MS"/>
              </a:rPr>
              <a:t>Visit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500" spc="-40">
                <a:solidFill>
                  <a:srgbClr val="FFFFFF"/>
                </a:solidFill>
                <a:latin typeface="Trebuchet MS"/>
                <a:cs typeface="Trebuchet MS"/>
              </a:rPr>
              <a:t>here</a:t>
            </a:r>
            <a:r>
              <a:rPr dirty="0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heavy" sz="1500" spc="-7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5"/>
              </a:rPr>
              <a:t>https://tin</a:t>
            </a:r>
            <a:r>
              <a:rPr dirty="0" u="none" sz="1500" spc="-70" b="1">
                <a:solidFill>
                  <a:srgbClr val="FFFFFF"/>
                </a:solidFill>
                <a:latin typeface="Trebuchet MS"/>
                <a:cs typeface="Trebuchet MS"/>
                <a:hlinkClick r:id="rId5"/>
              </a:rPr>
              <a:t>y</a:t>
            </a:r>
            <a:r>
              <a:rPr dirty="0" u="heavy" sz="1500" spc="-7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5"/>
              </a:rPr>
              <a:t>url.com/y</a:t>
            </a:r>
            <a:r>
              <a:rPr dirty="0" u="heavy" sz="1500" spc="-229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5"/>
              </a:rPr>
              <a:t> </a:t>
            </a:r>
            <a:r>
              <a:rPr dirty="0" u="heavy" sz="1500" spc="-2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5"/>
              </a:rPr>
              <a:t>c57u7b2</a:t>
            </a:r>
            <a:r>
              <a:rPr dirty="0" u="none" sz="15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20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dirty="0" u="none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>
                <a:solidFill>
                  <a:srgbClr val="FFFFFF"/>
                </a:solidFill>
                <a:latin typeface="Trebuchet MS"/>
                <a:cs typeface="Trebuchet MS"/>
              </a:rPr>
              <a:t>more</a:t>
            </a:r>
            <a:r>
              <a:rPr dirty="0" u="none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20">
                <a:solidFill>
                  <a:srgbClr val="FFFFFF"/>
                </a:solidFill>
                <a:latin typeface="Trebuchet MS"/>
                <a:cs typeface="Trebuchet MS"/>
              </a:rPr>
              <a:t>details</a:t>
            </a:r>
            <a:r>
              <a:rPr dirty="0" u="none" sz="1500" spc="-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10">
                <a:solidFill>
                  <a:srgbClr val="FFFFFF"/>
                </a:solidFill>
                <a:latin typeface="Trebuchet MS"/>
                <a:cs typeface="Trebuchet MS"/>
              </a:rPr>
              <a:t>about</a:t>
            </a:r>
            <a:r>
              <a:rPr dirty="0" u="none" sz="1500" spc="-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40" b="1">
                <a:solidFill>
                  <a:srgbClr val="FFFFFF"/>
                </a:solidFill>
                <a:latin typeface="Trebuchet MS"/>
                <a:cs typeface="Trebuchet MS"/>
              </a:rPr>
              <a:t>Flood</a:t>
            </a:r>
            <a:r>
              <a:rPr dirty="0" u="none" sz="15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10" b="1">
                <a:solidFill>
                  <a:srgbClr val="FFFFFF"/>
                </a:solidFill>
                <a:latin typeface="Trebuchet MS"/>
                <a:cs typeface="Trebuchet MS"/>
              </a:rPr>
              <a:t>Defense </a:t>
            </a:r>
            <a:r>
              <a:rPr dirty="0" u="none" sz="1500" spc="-80" b="1">
                <a:solidFill>
                  <a:srgbClr val="FFFFFF"/>
                </a:solidFill>
                <a:latin typeface="Trebuchet MS"/>
                <a:cs typeface="Trebuchet MS"/>
              </a:rPr>
              <a:t>Barrier</a:t>
            </a:r>
            <a:r>
              <a:rPr dirty="0" u="none" sz="1500" spc="-8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dirty="0" u="none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1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dirty="0" u="none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20">
                <a:solidFill>
                  <a:srgbClr val="FFFFFF"/>
                </a:solidFill>
                <a:latin typeface="Trebuchet MS"/>
                <a:cs typeface="Trebuchet MS"/>
              </a:rPr>
              <a:t>email</a:t>
            </a:r>
            <a:r>
              <a:rPr dirty="0" u="none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75">
                <a:solidFill>
                  <a:srgbClr val="FFFFFF"/>
                </a:solidFill>
                <a:latin typeface="Trebuchet MS"/>
                <a:cs typeface="Trebuchet MS"/>
              </a:rPr>
              <a:t>us</a:t>
            </a:r>
            <a:r>
              <a:rPr dirty="0" u="none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45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dirty="0" u="none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heavy" sz="1500" spc="-3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6"/>
              </a:rPr>
              <a:t>luc</a:t>
            </a:r>
            <a:r>
              <a:rPr dirty="0" u="none" sz="1500" spc="-30" b="1">
                <a:solidFill>
                  <a:srgbClr val="FFFFFF"/>
                </a:solidFill>
                <a:latin typeface="Trebuchet MS"/>
                <a:cs typeface="Trebuchet MS"/>
                <a:hlinkClick r:id="rId6"/>
              </a:rPr>
              <a:t>y@</a:t>
            </a:r>
            <a:r>
              <a:rPr dirty="0" u="heavy" sz="1500" spc="-3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6"/>
              </a:rPr>
              <a:t>newflagtech.com</a:t>
            </a:r>
            <a:r>
              <a:rPr dirty="0" u="none" sz="15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u="none" sz="1500" spc="-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>
                <a:solidFill>
                  <a:srgbClr val="FFFFFF"/>
                </a:solidFill>
                <a:latin typeface="Trebuchet MS"/>
                <a:cs typeface="Trebuchet MS"/>
              </a:rPr>
              <a:t>give</a:t>
            </a:r>
            <a:r>
              <a:rPr dirty="0" u="none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75">
                <a:solidFill>
                  <a:srgbClr val="FFFFFF"/>
                </a:solidFill>
                <a:latin typeface="Trebuchet MS"/>
                <a:cs typeface="Trebuchet MS"/>
              </a:rPr>
              <a:t>us</a:t>
            </a:r>
            <a:r>
              <a:rPr dirty="0" u="none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u="none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20">
                <a:solidFill>
                  <a:srgbClr val="FFFFFF"/>
                </a:solidFill>
                <a:latin typeface="Trebuchet MS"/>
                <a:cs typeface="Trebuchet MS"/>
              </a:rPr>
              <a:t>call</a:t>
            </a:r>
            <a:r>
              <a:rPr dirty="0" u="none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50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dirty="0" u="none" sz="1500" spc="-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25" b="1">
                <a:solidFill>
                  <a:srgbClr val="FFFFFF"/>
                </a:solidFill>
                <a:latin typeface="Trebuchet MS"/>
                <a:cs typeface="Trebuchet MS"/>
              </a:rPr>
              <a:t>+86 </a:t>
            </a:r>
            <a:r>
              <a:rPr dirty="0" u="none" sz="1500" spc="-20" b="1">
                <a:solidFill>
                  <a:srgbClr val="FFFFFF"/>
                </a:solidFill>
                <a:latin typeface="Trebuchet MS"/>
                <a:cs typeface="Trebuchet MS"/>
              </a:rPr>
              <a:t>18961628536</a:t>
            </a:r>
            <a:r>
              <a:rPr dirty="0" u="none" sz="1500" spc="-5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u="none" sz="1500" spc="-10">
                <a:solidFill>
                  <a:srgbClr val="FFFFFF"/>
                </a:solidFill>
                <a:latin typeface="Trebuchet MS"/>
                <a:cs typeface="Trebuchet MS"/>
              </a:rPr>
              <a:t>today!</a:t>
            </a:r>
            <a:endParaRPr sz="1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Aluminum Products</dc:creator>
  <cp:keywords>DAHRaDyo7zs,BAFZPD38b38</cp:keywords>
  <dc:title>Waiting Until Floodwaters Arrive</dc:title>
  <dcterms:created xsi:type="dcterms:W3CDTF">2026-08-05T09:35:37Z</dcterms:created>
  <dcterms:modified xsi:type="dcterms:W3CDTF">2026-08-05T09:35:37Z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2026-08-05T00:00:00Z</vt:filetime>
  </property>
  <property fmtid="{D5CDD505-2E9C-101B-9397-08002B2CF9AE}" pid="3" name="Creator">
    <vt:lpwstr>Canva</vt:lpwstr>
  </property>
  <property fmtid="{D5CDD505-2E9C-101B-9397-08002B2CF9AE}" pid="4" name="LastSaved">
    <vt:filetime>2026-08-05T00:00:00Z</vt:filetime>
  </property>
  <property fmtid="{D5CDD505-2E9C-101B-9397-08002B2CF9AE}" pid="5" name="Producer">
    <vt:lpwstr>Canva</vt:lpwstr>
  </property>
</Properties>
</file>